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4"/>
  </p:notesMasterIdLst>
  <p:sldIdLst>
    <p:sldId id="300" r:id="rId2"/>
    <p:sldId id="489" r:id="rId3"/>
    <p:sldId id="552" r:id="rId4"/>
    <p:sldId id="551" r:id="rId5"/>
    <p:sldId id="504" r:id="rId6"/>
    <p:sldId id="572" r:id="rId7"/>
    <p:sldId id="573" r:id="rId8"/>
    <p:sldId id="574" r:id="rId9"/>
    <p:sldId id="554" r:id="rId10"/>
    <p:sldId id="575" r:id="rId11"/>
    <p:sldId id="549" r:id="rId12"/>
    <p:sldId id="536" r:id="rId13"/>
    <p:sldId id="425" r:id="rId14"/>
    <p:sldId id="561" r:id="rId15"/>
    <p:sldId id="562" r:id="rId16"/>
    <p:sldId id="560" r:id="rId17"/>
    <p:sldId id="556" r:id="rId18"/>
    <p:sldId id="555" r:id="rId19"/>
    <p:sldId id="563" r:id="rId20"/>
    <p:sldId id="564" r:id="rId21"/>
    <p:sldId id="412" r:id="rId22"/>
    <p:sldId id="503" r:id="rId23"/>
    <p:sldId id="506" r:id="rId24"/>
    <p:sldId id="417" r:id="rId25"/>
    <p:sldId id="418" r:id="rId26"/>
    <p:sldId id="419" r:id="rId27"/>
    <p:sldId id="507" r:id="rId28"/>
    <p:sldId id="421" r:id="rId29"/>
    <p:sldId id="422" r:id="rId30"/>
    <p:sldId id="423" r:id="rId31"/>
    <p:sldId id="424" r:id="rId32"/>
    <p:sldId id="537" r:id="rId33"/>
    <p:sldId id="427" r:id="rId34"/>
    <p:sldId id="500" r:id="rId35"/>
    <p:sldId id="566" r:id="rId36"/>
    <p:sldId id="565" r:id="rId37"/>
    <p:sldId id="429" r:id="rId38"/>
    <p:sldId id="430" r:id="rId39"/>
    <p:sldId id="431" r:id="rId40"/>
    <p:sldId id="538" r:id="rId41"/>
    <p:sldId id="435" r:id="rId42"/>
    <p:sldId id="433" r:id="rId43"/>
    <p:sldId id="434" r:id="rId44"/>
    <p:sldId id="491" r:id="rId45"/>
    <p:sldId id="568" r:id="rId46"/>
    <p:sldId id="569" r:id="rId47"/>
    <p:sldId id="571" r:id="rId48"/>
    <p:sldId id="570" r:id="rId49"/>
    <p:sldId id="437" r:id="rId50"/>
    <p:sldId id="486" r:id="rId51"/>
    <p:sldId id="487" r:id="rId52"/>
    <p:sldId id="488" r:id="rId53"/>
    <p:sldId id="438" r:id="rId54"/>
    <p:sldId id="439" r:id="rId55"/>
    <p:sldId id="485" r:id="rId56"/>
    <p:sldId id="567" r:id="rId57"/>
    <p:sldId id="539" r:id="rId58"/>
    <p:sldId id="497" r:id="rId59"/>
    <p:sldId id="526" r:id="rId60"/>
    <p:sldId id="528" r:id="rId61"/>
    <p:sldId id="529" r:id="rId62"/>
    <p:sldId id="530" r:id="rId63"/>
    <p:sldId id="532" r:id="rId64"/>
    <p:sldId id="533" r:id="rId65"/>
    <p:sldId id="313" r:id="rId66"/>
    <p:sldId id="316" r:id="rId67"/>
    <p:sldId id="317" r:id="rId68"/>
    <p:sldId id="323" r:id="rId69"/>
    <p:sldId id="294" r:id="rId70"/>
    <p:sldId id="295" r:id="rId71"/>
    <p:sldId id="296" r:id="rId72"/>
    <p:sldId id="297" r:id="rId73"/>
    <p:sldId id="315" r:id="rId74"/>
    <p:sldId id="327" r:id="rId75"/>
    <p:sldId id="321" r:id="rId76"/>
    <p:sldId id="540" r:id="rId77"/>
    <p:sldId id="445" r:id="rId78"/>
    <p:sldId id="446" r:id="rId79"/>
    <p:sldId id="447" r:id="rId80"/>
    <p:sldId id="448" r:id="rId81"/>
    <p:sldId id="449" r:id="rId82"/>
    <p:sldId id="450" r:id="rId83"/>
    <p:sldId id="451" r:id="rId84"/>
    <p:sldId id="452" r:id="rId85"/>
    <p:sldId id="453" r:id="rId86"/>
    <p:sldId id="454" r:id="rId87"/>
    <p:sldId id="455" r:id="rId88"/>
    <p:sldId id="456" r:id="rId89"/>
    <p:sldId id="457" r:id="rId90"/>
    <p:sldId id="458" r:id="rId91"/>
    <p:sldId id="459" r:id="rId92"/>
    <p:sldId id="460" r:id="rId93"/>
    <p:sldId id="461" r:id="rId94"/>
    <p:sldId id="462" r:id="rId95"/>
    <p:sldId id="463" r:id="rId96"/>
    <p:sldId id="464" r:id="rId97"/>
    <p:sldId id="465" r:id="rId98"/>
    <p:sldId id="466" r:id="rId99"/>
    <p:sldId id="534" r:id="rId100"/>
    <p:sldId id="469" r:id="rId101"/>
    <p:sldId id="473" r:id="rId102"/>
    <p:sldId id="306" r:id="rId10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FF"/>
    <a:srgbClr val="E86111"/>
    <a:srgbClr val="FF6C6E"/>
    <a:srgbClr val="76D6FF"/>
    <a:srgbClr val="7A81FF"/>
    <a:srgbClr val="61D836"/>
    <a:srgbClr val="E72825"/>
    <a:srgbClr val="F2F3F2"/>
    <a:srgbClr val="FF7E7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7"/>
    <p:restoredTop sz="96327" autoAdjust="0"/>
  </p:normalViewPr>
  <p:slideViewPr>
    <p:cSldViewPr snapToGrid="0">
      <p:cViewPr varScale="1">
        <p:scale>
          <a:sx n="55" d="100"/>
          <a:sy n="55" d="100"/>
        </p:scale>
        <p:origin x="264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png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png>
</file>

<file path=ppt/media/image34.svg>
</file>

<file path=ppt/media/image35.png>
</file>

<file path=ppt/media/image36.svg>
</file>

<file path=ppt/media/image37.tiff>
</file>

<file path=ppt/media/image38.tiff>
</file>

<file path=ppt/media/image39.tiff>
</file>

<file path=ppt/media/image4.jpeg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tiff>
</file>

<file path=ppt/media/image47.tiff>
</file>

<file path=ppt/media/image48.tiff>
</file>

<file path=ppt/media/image5.jpeg>
</file>

<file path=ppt/media/image6.jpeg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66258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8977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7257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8474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7500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7621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08688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5245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22172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53856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76556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9939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00920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677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99936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44510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2920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2003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15921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41284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90024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04167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5183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83205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03982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33407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49312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14436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2855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24722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71892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41555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04833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8642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84468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54468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397778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72549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61369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13595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183980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49677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932071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20378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2669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033265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435762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7555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08864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74396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59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107346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934611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260139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836499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8278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568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9926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877849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855789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373537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679407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69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755164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587290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867489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303694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888639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5577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02067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532544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445315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12055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79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754194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030962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839410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17419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669792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094657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2016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38401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684419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26600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465151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89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800724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041432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630744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009403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07604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410559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7900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056522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75678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845035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98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62966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100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783456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5E1B8-A813-3447-AC05-D6EDCFB4C20B}" type="slidenum">
              <a:rPr kumimoji="1" lang="zh-CN" altLang="en-US" smtClean="0"/>
              <a:t>101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72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训练营ppt模版-8.jpg" descr="训练营ppt模版-8.jpg">
            <a:extLst>
              <a:ext uri="{FF2B5EF4-FFF2-40B4-BE49-F238E27FC236}">
                <a16:creationId xmlns:a16="http://schemas.microsoft.com/office/drawing/2014/main" id="{B9892DC8-92CB-A24A-907D-3D1BA33F1D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在此键入姓名">
            <a:extLst>
              <a:ext uri="{FF2B5EF4-FFF2-40B4-BE49-F238E27FC236}">
                <a16:creationId xmlns:a16="http://schemas.microsoft.com/office/drawing/2014/main" id="{4447DDA6-149F-AB40-99FC-150E6893E035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44750" y="7674780"/>
            <a:ext cx="5325176" cy="1164421"/>
          </a:xfrm>
          <a:prstGeom prst="rect">
            <a:avLst/>
          </a:prstGeom>
        </p:spPr>
        <p:txBody>
          <a:bodyPr wrap="none" anchor="b">
            <a:spAutoFit/>
          </a:bodyPr>
          <a:lstStyle>
            <a:lvl1pPr>
              <a:spcBef>
                <a:spcPts val="0"/>
              </a:spcBef>
              <a:defRPr sz="6900">
                <a:solidFill>
                  <a:schemeClr val="bg1"/>
                </a:solidFill>
              </a:defRPr>
            </a:lvl1pPr>
          </a:lstStyle>
          <a:p>
            <a:r>
              <a:t>在此键入姓名</a:t>
            </a:r>
          </a:p>
        </p:txBody>
      </p:sp>
      <p:sp>
        <p:nvSpPr>
          <p:cNvPr id="6" name="在此键入tittle">
            <a:extLst>
              <a:ext uri="{FF2B5EF4-FFF2-40B4-BE49-F238E27FC236}">
                <a16:creationId xmlns:a16="http://schemas.microsoft.com/office/drawing/2014/main" id="{AD0AEF1D-EC82-1B42-A6CC-5B36FD56C8D1}"/>
              </a:ext>
            </a:extLst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2447620" y="9163050"/>
            <a:ext cx="2929782" cy="77470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3800">
                <a:solidFill>
                  <a:srgbClr val="E4F4F9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在此键入姓名">
            <a:extLst>
              <a:ext uri="{FF2B5EF4-FFF2-40B4-BE49-F238E27FC236}">
                <a16:creationId xmlns:a16="http://schemas.microsoft.com/office/drawing/2014/main" id="{B2097A4E-BA18-2F45-B581-AD82B5444285}"/>
              </a:ext>
            </a:extLst>
          </p:cNvPr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2444750" y="2514540"/>
            <a:ext cx="15758583" cy="368306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7200" b="0" i="0">
                <a:solidFill>
                  <a:srgbClr val="FFFFFF"/>
                </a:solidFill>
                <a:latin typeface="Helvetica" pitchFamily="2" charset="0"/>
              </a:defRPr>
            </a:lvl1pPr>
          </a:lstStyle>
          <a:p>
            <a:r>
              <a:rPr lang="zh-CN" altLang="en-US"/>
              <a:t>架构师训练营 </a:t>
            </a:r>
            <a:r>
              <a:rPr lang="en-US" altLang="zh-CN"/>
              <a:t>–</a:t>
            </a:r>
            <a:r>
              <a:rPr lang="zh-CN" altLang="en-US"/>
              <a:t> 模块 </a:t>
            </a:r>
            <a:r>
              <a:rPr lang="en-US" altLang="zh-CN"/>
              <a:t>X</a:t>
            </a:r>
          </a:p>
          <a:p>
            <a:endParaRPr lang="en-US" altLang="zh-CN"/>
          </a:p>
          <a:p>
            <a:r>
              <a:rPr lang="zh-CN" altLang="en-US"/>
              <a:t>第</a:t>
            </a:r>
            <a:r>
              <a:rPr lang="en-US" altLang="zh-CN"/>
              <a:t>X</a:t>
            </a:r>
            <a:r>
              <a:rPr lang="zh-CN" altLang="en-US"/>
              <a:t>课：课程名称</a:t>
            </a: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训练营ppt模版-2.jpg" descr="训练营ppt模版-2.jpg">
            <a:extLst>
              <a:ext uri="{FF2B5EF4-FFF2-40B4-BE49-F238E27FC236}">
                <a16:creationId xmlns:a16="http://schemas.microsoft.com/office/drawing/2014/main" id="{2C362B90-A864-D84D-A06A-06391A2BB9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327506" y="3700462"/>
            <a:ext cx="12164954" cy="77939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目录">
            <a:extLst>
              <a:ext uri="{FF2B5EF4-FFF2-40B4-BE49-F238E27FC236}">
                <a16:creationId xmlns:a16="http://schemas.microsoft.com/office/drawing/2014/main" id="{DF971C0E-1DBC-6948-81F0-FD763979103D}"/>
              </a:ext>
            </a:extLst>
          </p:cNvPr>
          <p:cNvSpPr txBox="1"/>
          <p:nvPr userDrawn="1"/>
        </p:nvSpPr>
        <p:spPr>
          <a:xfrm>
            <a:off x="3758952" y="3700462"/>
            <a:ext cx="2677015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</a:defRPr>
            </a:lvl1pPr>
          </a:lstStyle>
          <a:p>
            <a:r>
              <a:rPr dirty="0" err="1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目录</a:t>
            </a:r>
            <a:endParaRPr dirty="0">
              <a:solidFill>
                <a:schemeClr val="bg1"/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019241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3200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76057628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训练营ppt模版.jpg" descr="训练营ppt模版.jpg">
            <a:extLst>
              <a:ext uri="{FF2B5EF4-FFF2-40B4-BE49-F238E27FC236}">
                <a16:creationId xmlns:a16="http://schemas.microsoft.com/office/drawing/2014/main" id="{932E1BDC-E897-094F-BC18-A848CD2FE7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3200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11194518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97635DE-DDE0-0042-8EE7-D96300263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8200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训练营ppt模版-6.jpg" descr="训练营ppt模版-6.jpg">
            <a:extLst>
              <a:ext uri="{FF2B5EF4-FFF2-40B4-BE49-F238E27FC236}">
                <a16:creationId xmlns:a16="http://schemas.microsoft.com/office/drawing/2014/main" id="{20DD8410-0422-A148-9BAD-B1E81EBE22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7099875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rgbClr val="3A3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8800" y="2244726"/>
            <a:ext cx="20726401" cy="4775200"/>
          </a:xfrm>
        </p:spPr>
        <p:txBody>
          <a:bodyPr anchor="b">
            <a:normAutofit/>
          </a:bodyPr>
          <a:lstStyle>
            <a:lvl1pPr algn="ctr">
              <a:defRPr sz="8763"/>
            </a:lvl1pPr>
          </a:lstStyle>
          <a:p>
            <a:r>
              <a:rPr lang="zh-CN" altLang="en-US" dirty="0"/>
              <a:t>演讲标题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1" y="7204076"/>
            <a:ext cx="18288000" cy="3311524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644" indent="0" algn="ctr">
              <a:buNone/>
              <a:defRPr sz="2998"/>
            </a:lvl2pPr>
            <a:lvl3pPr marL="1371771" indent="0" algn="ctr">
              <a:buNone/>
              <a:defRPr sz="2701"/>
            </a:lvl3pPr>
            <a:lvl4pPr marL="2057415" indent="0" algn="ctr">
              <a:buNone/>
              <a:defRPr sz="2400"/>
            </a:lvl4pPr>
            <a:lvl5pPr marL="2743543" indent="0" algn="ctr">
              <a:buNone/>
              <a:defRPr sz="2400"/>
            </a:lvl5pPr>
            <a:lvl6pPr marL="3429187" indent="0" algn="ctr">
              <a:buNone/>
              <a:defRPr sz="2400"/>
            </a:lvl6pPr>
            <a:lvl7pPr marL="4114830" indent="0" algn="ctr">
              <a:buNone/>
              <a:defRPr sz="2400"/>
            </a:lvl7pPr>
            <a:lvl8pPr marL="4800958" indent="0" algn="ctr">
              <a:buNone/>
              <a:defRPr sz="2400"/>
            </a:lvl8pPr>
            <a:lvl9pPr marL="5486602" indent="0" algn="ctr">
              <a:buNone/>
              <a:defRPr sz="2400"/>
            </a:lvl9pPr>
          </a:lstStyle>
          <a:p>
            <a:r>
              <a:rPr lang="zh-CN" altLang="en-US" dirty="0"/>
              <a:t>姓名 </a:t>
            </a:r>
            <a:r>
              <a:rPr lang="en-US" altLang="zh-CN" dirty="0"/>
              <a:t>/</a:t>
            </a:r>
            <a:r>
              <a:rPr lang="zh-CN" altLang="en-US" dirty="0"/>
              <a:t> 公司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5CCD09-D9C0-9B48-A616-2E6C8A8EF2CE}"/>
              </a:ext>
            </a:extLst>
          </p:cNvPr>
          <p:cNvSpPr txBox="1"/>
          <p:nvPr userDrawn="1"/>
        </p:nvSpPr>
        <p:spPr>
          <a:xfrm>
            <a:off x="23164800" y="1025236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70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2997200"/>
            <a:ext cx="21005800" cy="894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2pPr marL="1270000" indent="-635000"/>
            <a:lvl3pPr marL="1905000" indent="-635000"/>
            <a:lvl4pPr marL="2540000" indent="-635000"/>
            <a:lvl5pPr marL="3175000" indent="-635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46001" y="13081000"/>
            <a:ext cx="479298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  <a:sym typeface="Helvetica Neue Light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en-US" altLang="zh-CN"/>
          </a:p>
        </p:txBody>
      </p:sp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25531BA8-7B85-A547-9043-9DA89613ACA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0900" y="96253"/>
            <a:ext cx="4483100" cy="1295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9" r:id="rId3"/>
    <p:sldLayoutId id="2147483661" r:id="rId4"/>
    <p:sldLayoutId id="2147483660" r:id="rId5"/>
    <p:sldLayoutId id="2147483658" r:id="rId6"/>
    <p:sldLayoutId id="2147483662" r:id="rId7"/>
  </p:sldLayoutIdLst>
  <p:transition spd="med"/>
  <p:txStyles>
    <p:titleStyle>
      <a:lvl1pPr marL="0" marR="0" indent="0" algn="l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800" b="1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Helvetica Light"/>
        </a:defRPr>
      </a:lvl1pPr>
      <a:lvl2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1pPr>
      <a:lvl2pPr marL="1270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 typeface="Arial" panose="020B0604020202020204" pitchFamily="34" charset="0"/>
        <a:buChar char="•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2pPr>
      <a:lvl3pPr marL="1905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3pPr>
      <a:lvl4pPr marL="2540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4pPr>
      <a:lvl5pPr marL="3175000" marR="0" indent="-635000" algn="l" defTabSz="825500" eaLnBrk="1" latinLnBrk="0" hangingPunct="1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200" b="0" i="0" u="none" strike="noStrike" cap="none" spc="0" baseline="0">
          <a:solidFill>
            <a:schemeClr val="tx1"/>
          </a:solidFill>
          <a:uFillTx/>
          <a:latin typeface="Alibaba PuHuiTi R" pitchFamily="18" charset="-122"/>
          <a:ea typeface="Alibaba PuHuiTi R" pitchFamily="18" charset="-122"/>
          <a:cs typeface="Alibaba PuHuiTi R" pitchFamily="18" charset="-122"/>
          <a:sym typeface="Alibaba PuHuiTi"/>
        </a:defRPr>
      </a:lvl5pPr>
      <a:lvl6pPr marL="3677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6pPr>
      <a:lvl7pPr marL="4312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7pPr>
      <a:lvl8pPr marL="4947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8pPr>
      <a:lvl9pPr marL="5582708" marR="0" indent="-502708" algn="l" defTabSz="82550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9pPr>
    </p:bodyStyle>
    <p:otherStyle>
      <a:lvl1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zh-CN/docs/Glossary/Viewport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tif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tiff"/><Relationship Id="rId4" Type="http://schemas.openxmlformats.org/officeDocument/2006/relationships/image" Target="../media/image24.tif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tif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sv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tif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tif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mailto:xlin@a.com" TargetMode="Externa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tif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18DDB03-E206-A241-B4A7-5B8CB4D234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44750" y="8566320"/>
            <a:ext cx="1872307" cy="1164421"/>
          </a:xfrm>
        </p:spPr>
        <p:txBody>
          <a:bodyPr/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林溪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CE3FBE-875E-6A47-BB06-3EC82928AE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44750" y="2635746"/>
            <a:ext cx="19180810" cy="4544834"/>
          </a:xfrm>
        </p:spPr>
        <p:txBody>
          <a:bodyPr/>
          <a:lstStyle/>
          <a:p>
            <a:r>
              <a:rPr kumimoji="1" lang="zh-CN" altLang="en-US" sz="9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前端训练营</a:t>
            </a:r>
            <a:endParaRPr kumimoji="1" lang="en-US" altLang="zh-CN" sz="9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9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9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8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模块一  </a:t>
            </a:r>
            <a:r>
              <a:rPr lang="zh-CN" altLang="en-US" sz="8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前端基本功</a:t>
            </a:r>
            <a:endParaRPr kumimoji="1" lang="zh-CN" altLang="en-US" sz="8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8EC030-21E9-0C42-811E-EBB49A2C07DB}"/>
              </a:ext>
            </a:extLst>
          </p:cNvPr>
          <p:cNvSpPr txBox="1"/>
          <p:nvPr/>
        </p:nvSpPr>
        <p:spPr>
          <a:xfrm>
            <a:off x="5458691" y="-85898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11428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13D2021-4351-0C42-8133-EC52780752A8}"/>
              </a:ext>
            </a:extLst>
          </p:cNvPr>
          <p:cNvSpPr txBox="1"/>
          <p:nvPr/>
        </p:nvSpPr>
        <p:spPr>
          <a:xfrm>
            <a:off x="9166302" y="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93FB2-2665-8A49-A0A5-5ACE7413297E}"/>
              </a:ext>
            </a:extLst>
          </p:cNvPr>
          <p:cNvSpPr txBox="1"/>
          <p:nvPr/>
        </p:nvSpPr>
        <p:spPr>
          <a:xfrm>
            <a:off x="8898673" y="-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944A0E-89D7-1B43-9491-CACDFA50A63F}"/>
              </a:ext>
            </a:extLst>
          </p:cNvPr>
          <p:cNvSpPr txBox="1"/>
          <p:nvPr/>
        </p:nvSpPr>
        <p:spPr>
          <a:xfrm>
            <a:off x="12313920" y="-2895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1AD57A0-A96A-D145-AF7C-99E992FE8F5E}"/>
              </a:ext>
            </a:extLst>
          </p:cNvPr>
          <p:cNvSpPr txBox="1"/>
          <p:nvPr/>
        </p:nvSpPr>
        <p:spPr>
          <a:xfrm>
            <a:off x="1451834" y="2240616"/>
            <a:ext cx="20859525" cy="9234768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十进制小数据部分转二进制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因为计算机最多只能存 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52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位，除了 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0.5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，其余在转换过程中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都会进行截断，于是就出现了精度缺失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009709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2127519" y="2936867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排序算法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41FA3170-5572-754A-8597-3917BBDD66E4}"/>
              </a:ext>
            </a:extLst>
          </p:cNvPr>
          <p:cNvSpPr/>
          <p:nvPr/>
        </p:nvSpPr>
        <p:spPr>
          <a:xfrm>
            <a:off x="3474252" y="4833616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快速排序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89DD6A88-8A98-6A49-82C0-0D969CEBC0FF}"/>
              </a:ext>
            </a:extLst>
          </p:cNvPr>
          <p:cNvSpPr/>
          <p:nvPr/>
        </p:nvSpPr>
        <p:spPr>
          <a:xfrm>
            <a:off x="10645207" y="4833616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归并排序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707D19C4-A9A2-0345-BFEB-BD9A5163D5EE}"/>
              </a:ext>
            </a:extLst>
          </p:cNvPr>
          <p:cNvSpPr/>
          <p:nvPr/>
        </p:nvSpPr>
        <p:spPr>
          <a:xfrm>
            <a:off x="18367988" y="4774830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b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堆排序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45D4A4-C926-6C43-9CDA-C47F4B39E1EA}"/>
              </a:ext>
            </a:extLst>
          </p:cNvPr>
          <p:cNvSpPr txBox="1"/>
          <p:nvPr/>
        </p:nvSpPr>
        <p:spPr>
          <a:xfrm>
            <a:off x="2231365" y="7384176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树的遍历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5E713DAF-05D6-5A4B-98CA-371F9F3DD60F}"/>
              </a:ext>
            </a:extLst>
          </p:cNvPr>
          <p:cNvSpPr/>
          <p:nvPr/>
        </p:nvSpPr>
        <p:spPr>
          <a:xfrm>
            <a:off x="4109726" y="9259660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前序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6AD53345-4C2A-644F-853F-EA3CC7D32469}"/>
              </a:ext>
            </a:extLst>
          </p:cNvPr>
          <p:cNvSpPr/>
          <p:nvPr/>
        </p:nvSpPr>
        <p:spPr>
          <a:xfrm>
            <a:off x="8791596" y="9259660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b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中序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CF5151F-443D-694A-BF71-D9E083448632}"/>
              </a:ext>
            </a:extLst>
          </p:cNvPr>
          <p:cNvSpPr/>
          <p:nvPr/>
        </p:nvSpPr>
        <p:spPr>
          <a:xfrm>
            <a:off x="13579792" y="9259660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b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后序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73A9242-7FE7-5446-BF7F-A72E6703101E}"/>
              </a:ext>
            </a:extLst>
          </p:cNvPr>
          <p:cNvSpPr/>
          <p:nvPr/>
        </p:nvSpPr>
        <p:spPr>
          <a:xfrm>
            <a:off x="18367988" y="9259660"/>
            <a:ext cx="4216771" cy="1142569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b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层序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4268647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7700961" y="7574912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数组中第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K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大的元素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494339-3F19-5448-863D-BCE10FB1EF00}"/>
              </a:ext>
            </a:extLst>
          </p:cNvPr>
          <p:cNvSpPr txBox="1"/>
          <p:nvPr/>
        </p:nvSpPr>
        <p:spPr>
          <a:xfrm>
            <a:off x="7700961" y="9269132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不重复最长子串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A48C166-F962-F541-8848-DAD8A64F1058}"/>
              </a:ext>
            </a:extLst>
          </p:cNvPr>
          <p:cNvSpPr txBox="1"/>
          <p:nvPr/>
        </p:nvSpPr>
        <p:spPr>
          <a:xfrm>
            <a:off x="7700961" y="10807462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位运算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/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位掩码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DF04F1-9878-0F41-9FBD-52B99B09486E}"/>
              </a:ext>
            </a:extLst>
          </p:cNvPr>
          <p:cNvSpPr txBox="1"/>
          <p:nvPr/>
        </p:nvSpPr>
        <p:spPr>
          <a:xfrm>
            <a:off x="7700961" y="5992795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链表反转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A6C365C-E7EE-9540-A50A-1DF2CC02A402}"/>
              </a:ext>
            </a:extLst>
          </p:cNvPr>
          <p:cNvGrpSpPr/>
          <p:nvPr/>
        </p:nvGrpSpPr>
        <p:grpSpPr>
          <a:xfrm>
            <a:off x="8406370" y="1394690"/>
            <a:ext cx="7571260" cy="2946319"/>
            <a:chOff x="5394911" y="6811938"/>
            <a:chExt cx="7571260" cy="294631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BE17F7D-ECE9-6142-A4C8-72A096190441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0" name="图形 9">
                <a:extLst>
                  <a:ext uri="{FF2B5EF4-FFF2-40B4-BE49-F238E27FC236}">
                    <a16:creationId xmlns:a16="http://schemas.microsoft.com/office/drawing/2014/main" id="{B84A037F-F5E3-B142-AD69-1F38ABF5F3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1" name="圆角矩形 10">
                <a:extLst>
                  <a:ext uri="{FF2B5EF4-FFF2-40B4-BE49-F238E27FC236}">
                    <a16:creationId xmlns:a16="http://schemas.microsoft.com/office/drawing/2014/main" id="{A7FF73A5-F71C-EC4B-99C9-33C060BF2987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作业</a:t>
                </a:r>
              </a:p>
            </p:txBody>
          </p:sp>
        </p:grp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2E9483D7-5243-2A4A-8F4C-CF8F7FE3FAA5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569412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225447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754EB31-62B7-D344-8413-F4713C9DD93B}"/>
              </a:ext>
            </a:extLst>
          </p:cNvPr>
          <p:cNvSpPr txBox="1"/>
          <p:nvPr/>
        </p:nvSpPr>
        <p:spPr>
          <a:xfrm>
            <a:off x="12287250" y="-2028825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A9AD61-B1D7-7644-A9B2-8792FE86687B}"/>
              </a:ext>
            </a:extLst>
          </p:cNvPr>
          <p:cNvSpPr txBox="1"/>
          <p:nvPr/>
        </p:nvSpPr>
        <p:spPr>
          <a:xfrm>
            <a:off x="13030200" y="-131445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93B131-803D-194E-9F91-264221F25370}"/>
              </a:ext>
            </a:extLst>
          </p:cNvPr>
          <p:cNvSpPr txBox="1"/>
          <p:nvPr/>
        </p:nvSpPr>
        <p:spPr>
          <a:xfrm>
            <a:off x="12915900" y="-1514475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774DD3-3F3A-914C-A175-0A3A3FC0AA6E}"/>
              </a:ext>
            </a:extLst>
          </p:cNvPr>
          <p:cNvSpPr txBox="1"/>
          <p:nvPr/>
        </p:nvSpPr>
        <p:spPr>
          <a:xfrm>
            <a:off x="12115800" y="-19431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B446086-58D8-D641-9639-1B94C8F3649F}"/>
              </a:ext>
            </a:extLst>
          </p:cNvPr>
          <p:cNvSpPr txBox="1"/>
          <p:nvPr/>
        </p:nvSpPr>
        <p:spPr>
          <a:xfrm>
            <a:off x="14116050" y="-20574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E0F6859-ED27-4946-A6A3-E601ACA76EB5}"/>
              </a:ext>
            </a:extLst>
          </p:cNvPr>
          <p:cNvSpPr/>
          <p:nvPr/>
        </p:nvSpPr>
        <p:spPr>
          <a:xfrm>
            <a:off x="1615440" y="1593206"/>
            <a:ext cx="815319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1.005.toFixed(2)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===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1.00</a:t>
            </a:r>
            <a:endParaRPr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1372E71-EEFE-E24F-B8FC-9A2E3EE40848}"/>
              </a:ext>
            </a:extLst>
          </p:cNvPr>
          <p:cNvSpPr/>
          <p:nvPr/>
        </p:nvSpPr>
        <p:spPr>
          <a:xfrm>
            <a:off x="1310640" y="3786217"/>
            <a:ext cx="10027920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function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toFixed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(number, precision) {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var str = number + ''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var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len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=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str.length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var last =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str.substring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len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- 1,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len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if (last == '5') {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last = '6'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str =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str.substring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(0,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len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- 1) + last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return (str - 0).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toFixed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(precision)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} else {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return 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number.toFixed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(precision)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} 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 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4C3C0DB-DD57-9A4C-AAF3-7066F8EF0921}"/>
              </a:ext>
            </a:extLst>
          </p:cNvPr>
          <p:cNvSpPr/>
          <p:nvPr/>
        </p:nvSpPr>
        <p:spPr>
          <a:xfrm>
            <a:off x="13716000" y="3740050"/>
            <a:ext cx="874776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function</a:t>
            </a:r>
            <a:r>
              <a:rPr lang="en" altLang="zh-CN" sz="4000" dirty="0">
                <a:solidFill>
                  <a:schemeClr val="bg1"/>
                </a:solidFill>
              </a:rPr>
              <a:t> </a:t>
            </a:r>
            <a:r>
              <a:rPr lang="en" altLang="zh-CN" sz="4000" dirty="0" err="1">
                <a:solidFill>
                  <a:schemeClr val="bg1"/>
                </a:solidFill>
              </a:rPr>
              <a:t>toFixed</a:t>
            </a:r>
            <a:r>
              <a:rPr lang="en" altLang="zh-CN" sz="4000" dirty="0">
                <a:solidFill>
                  <a:schemeClr val="bg1"/>
                </a:solidFill>
              </a:rPr>
              <a:t>(num, s) {</a:t>
            </a:r>
          </a:p>
          <a:p>
            <a:pPr algn="l"/>
            <a:r>
              <a:rPr lang="en" altLang="zh-CN" sz="4000" dirty="0">
                <a:solidFill>
                  <a:schemeClr val="bg1"/>
                </a:solidFill>
              </a:rPr>
              <a:t>    var times = </a:t>
            </a:r>
            <a:r>
              <a:rPr lang="en" altLang="zh-CN" sz="4000" dirty="0" err="1">
                <a:solidFill>
                  <a:schemeClr val="bg1"/>
                </a:solidFill>
              </a:rPr>
              <a:t>Math.pow</a:t>
            </a:r>
            <a:r>
              <a:rPr lang="en" altLang="zh-CN" sz="4000" dirty="0">
                <a:solidFill>
                  <a:schemeClr val="bg1"/>
                </a:solidFill>
              </a:rPr>
              <a:t>(10, s)</a:t>
            </a:r>
          </a:p>
          <a:p>
            <a:pPr algn="l"/>
            <a:r>
              <a:rPr lang="en" altLang="zh-CN" sz="4000" dirty="0">
                <a:solidFill>
                  <a:schemeClr val="bg1"/>
                </a:solidFill>
              </a:rPr>
              <a:t>    // 0.5 </a:t>
            </a:r>
            <a:r>
              <a:rPr lang="zh-CN" altLang="en-US" sz="4000" dirty="0">
                <a:solidFill>
                  <a:schemeClr val="bg1"/>
                </a:solidFill>
              </a:rPr>
              <a:t>为了舍入</a:t>
            </a:r>
          </a:p>
          <a:p>
            <a:pPr algn="l"/>
            <a:r>
              <a:rPr lang="zh-CN" altLang="en-US" sz="4000" dirty="0">
                <a:solidFill>
                  <a:schemeClr val="bg1"/>
                </a:solidFill>
              </a:rPr>
              <a:t>    </a:t>
            </a:r>
            <a:r>
              <a:rPr lang="en" altLang="zh-CN" sz="4000" dirty="0">
                <a:solidFill>
                  <a:schemeClr val="bg1"/>
                </a:solidFill>
              </a:rPr>
              <a:t>var des = num * times + 0.5</a:t>
            </a:r>
          </a:p>
          <a:p>
            <a:pPr algn="l"/>
            <a:r>
              <a:rPr lang="en" altLang="zh-CN" sz="4000" dirty="0">
                <a:solidFill>
                  <a:schemeClr val="bg1"/>
                </a:solidFill>
              </a:rPr>
              <a:t>    // </a:t>
            </a:r>
            <a:r>
              <a:rPr lang="zh-CN" altLang="en-US" sz="4000" dirty="0">
                <a:solidFill>
                  <a:schemeClr val="bg1"/>
                </a:solidFill>
              </a:rPr>
              <a:t>去除小数</a:t>
            </a:r>
          </a:p>
          <a:p>
            <a:pPr algn="l"/>
            <a:r>
              <a:rPr lang="zh-CN" altLang="en-US" sz="4000" dirty="0">
                <a:solidFill>
                  <a:schemeClr val="bg1"/>
                </a:solidFill>
              </a:rPr>
              <a:t>    </a:t>
            </a:r>
            <a:r>
              <a:rPr lang="en" altLang="zh-CN" sz="4000" dirty="0">
                <a:solidFill>
                  <a:schemeClr val="bg1"/>
                </a:solidFill>
              </a:rPr>
              <a:t>des = </a:t>
            </a:r>
            <a:r>
              <a:rPr lang="en" altLang="zh-CN" sz="4000" dirty="0" err="1">
                <a:solidFill>
                  <a:schemeClr val="bg1"/>
                </a:solidFill>
              </a:rPr>
              <a:t>parseInt</a:t>
            </a:r>
            <a:r>
              <a:rPr lang="en" altLang="zh-CN" sz="4000" dirty="0">
                <a:solidFill>
                  <a:schemeClr val="bg1"/>
                </a:solidFill>
              </a:rPr>
              <a:t>(des, 10) / times</a:t>
            </a:r>
          </a:p>
          <a:p>
            <a:pPr algn="l"/>
            <a:r>
              <a:rPr lang="en" altLang="zh-CN" sz="4000" dirty="0">
                <a:solidFill>
                  <a:schemeClr val="bg1"/>
                </a:solidFill>
              </a:rPr>
              <a:t>    return des + ''</a:t>
            </a:r>
          </a:p>
          <a:p>
            <a:pPr algn="l"/>
            <a:r>
              <a:rPr lang="en" altLang="zh-CN" sz="40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BA5273C-6EA6-3E45-96BC-DD2B186BA548}"/>
              </a:ext>
            </a:extLst>
          </p:cNvPr>
          <p:cNvSpPr/>
          <p:nvPr/>
        </p:nvSpPr>
        <p:spPr>
          <a:xfrm>
            <a:off x="13336088" y="2712571"/>
            <a:ext cx="403187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先扩大再缩小</a:t>
            </a:r>
          </a:p>
        </p:txBody>
      </p:sp>
    </p:spTree>
    <p:extLst>
      <p:ext uri="{BB962C8B-B14F-4D97-AF65-F5344CB8AC3E}">
        <p14:creationId xmlns:p14="http://schemas.microsoft.com/office/powerpoint/2010/main" val="1685878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FCC562-5285-084D-8C97-252B647B6A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7E5819-5343-D945-A9F6-F12347CB5E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0480410B-2ABA-F14D-8207-660CF9EB5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352E5C2-7361-2D44-AB6D-1A41A4AFAE4F}"/>
              </a:ext>
            </a:extLst>
          </p:cNvPr>
          <p:cNvSpPr txBox="1"/>
          <p:nvPr/>
        </p:nvSpPr>
        <p:spPr>
          <a:xfrm>
            <a:off x="6046138" y="5403904"/>
            <a:ext cx="12291723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二、</a:t>
            </a:r>
            <a:r>
              <a:rPr kumimoji="1" lang="en-US" altLang="zh-CN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BOM</a:t>
            </a:r>
            <a:endParaRPr kumimoji="1" lang="zh-CN" altLang="en-US" sz="88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5293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indexedDB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0973E51-F776-D541-8214-81D554651612}"/>
              </a:ext>
            </a:extLst>
          </p:cNvPr>
          <p:cNvSpPr txBox="1"/>
          <p:nvPr/>
        </p:nvSpPr>
        <p:spPr>
          <a:xfrm>
            <a:off x="867902" y="7870428"/>
            <a:ext cx="434665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LocalStorage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8EB926-034D-6347-89A9-1E4B0EABAB6C}"/>
              </a:ext>
            </a:extLst>
          </p:cNvPr>
          <p:cNvSpPr txBox="1"/>
          <p:nvPr/>
        </p:nvSpPr>
        <p:spPr>
          <a:xfrm>
            <a:off x="867902" y="9112223"/>
            <a:ext cx="434665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IndexedDB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4EE937A-1F93-7145-811B-D05F10AC1D4F}"/>
              </a:ext>
            </a:extLst>
          </p:cNvPr>
          <p:cNvSpPr txBox="1"/>
          <p:nvPr/>
        </p:nvSpPr>
        <p:spPr>
          <a:xfrm>
            <a:off x="828637" y="6776915"/>
            <a:ext cx="438591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Cookie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98E1DBA6-9AC1-0A47-B20C-FEB8658E5433}"/>
              </a:ext>
            </a:extLst>
          </p:cNvPr>
          <p:cNvSpPr/>
          <p:nvPr/>
        </p:nvSpPr>
        <p:spPr>
          <a:xfrm>
            <a:off x="828637" y="4516533"/>
            <a:ext cx="4739269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存储空间</a:t>
            </a:r>
            <a:endParaRPr kumimoji="0" lang="zh-CN" altLang="en-US" sz="50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4594798-B52B-9145-AD13-46085B5BC5CF}"/>
              </a:ext>
            </a:extLst>
          </p:cNvPr>
          <p:cNvSpPr/>
          <p:nvPr/>
        </p:nvSpPr>
        <p:spPr>
          <a:xfrm>
            <a:off x="672792" y="2603618"/>
            <a:ext cx="1480405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浏览器提供的本地数据库，支持事务、索引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A1C741A-D4EE-EC41-AEB1-6F8B181C7805}"/>
              </a:ext>
            </a:extLst>
          </p:cNvPr>
          <p:cNvSpPr txBox="1"/>
          <p:nvPr/>
        </p:nvSpPr>
        <p:spPr>
          <a:xfrm>
            <a:off x="5816865" y="6776915"/>
            <a:ext cx="167544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4kb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C3EA1CB-48CF-4140-9DC9-C85F3FB6CC12}"/>
              </a:ext>
            </a:extLst>
          </p:cNvPr>
          <p:cNvSpPr txBox="1"/>
          <p:nvPr/>
        </p:nvSpPr>
        <p:spPr>
          <a:xfrm>
            <a:off x="5816865" y="7922183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2.5m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~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10mb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C0D06D2-E4B4-1B4E-8B45-DBE8C5DB7A91}"/>
              </a:ext>
            </a:extLst>
          </p:cNvPr>
          <p:cNvSpPr txBox="1"/>
          <p:nvPr/>
        </p:nvSpPr>
        <p:spPr>
          <a:xfrm>
            <a:off x="5816865" y="9186342"/>
            <a:ext cx="6861167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可用磁盘空间的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％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9B51BE6-8768-7B4F-8521-E485792217A3}"/>
              </a:ext>
            </a:extLst>
          </p:cNvPr>
          <p:cNvSpPr txBox="1"/>
          <p:nvPr/>
        </p:nvSpPr>
        <p:spPr>
          <a:xfrm>
            <a:off x="15136424" y="6355870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键值对储存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78804D1-6313-294E-B0A4-0C23B3773E69}"/>
              </a:ext>
            </a:extLst>
          </p:cNvPr>
          <p:cNvSpPr txBox="1"/>
          <p:nvPr/>
        </p:nvSpPr>
        <p:spPr>
          <a:xfrm>
            <a:off x="15136424" y="7288945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异步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FE2AF7F-0D9C-C742-8B18-D1EA539A1519}"/>
              </a:ext>
            </a:extLst>
          </p:cNvPr>
          <p:cNvSpPr txBox="1"/>
          <p:nvPr/>
        </p:nvSpPr>
        <p:spPr>
          <a:xfrm>
            <a:off x="15136423" y="8184115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支持事务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97889BA-733E-7D42-B9FE-8BC353698317}"/>
              </a:ext>
            </a:extLst>
          </p:cNvPr>
          <p:cNvSpPr txBox="1"/>
          <p:nvPr/>
        </p:nvSpPr>
        <p:spPr>
          <a:xfrm>
            <a:off x="15136423" y="9082394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同源限制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5882875-6CBD-7C43-B297-9985E5A77D32}"/>
              </a:ext>
            </a:extLst>
          </p:cNvPr>
          <p:cNvSpPr txBox="1"/>
          <p:nvPr/>
        </p:nvSpPr>
        <p:spPr>
          <a:xfrm>
            <a:off x="15136423" y="10026623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储存空间大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C9138CB-4A83-D94F-AF9F-E99BDA61056F}"/>
              </a:ext>
            </a:extLst>
          </p:cNvPr>
          <p:cNvSpPr txBox="1"/>
          <p:nvPr/>
        </p:nvSpPr>
        <p:spPr>
          <a:xfrm>
            <a:off x="15136423" y="10986445"/>
            <a:ext cx="50912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支持二进制储存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08587546-7611-CC44-B130-46F03DF97B63}"/>
              </a:ext>
            </a:extLst>
          </p:cNvPr>
          <p:cNvSpPr/>
          <p:nvPr/>
        </p:nvSpPr>
        <p:spPr>
          <a:xfrm>
            <a:off x="14859869" y="4544685"/>
            <a:ext cx="4739269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000" b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特性</a:t>
            </a:r>
          </a:p>
        </p:txBody>
      </p:sp>
    </p:spTree>
    <p:extLst>
      <p:ext uri="{BB962C8B-B14F-4D97-AF65-F5344CB8AC3E}">
        <p14:creationId xmlns:p14="http://schemas.microsoft.com/office/powerpoint/2010/main" val="2196843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indexedDB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4594798-B52B-9145-AD13-46085B5BC5CF}"/>
              </a:ext>
            </a:extLst>
          </p:cNvPr>
          <p:cNvSpPr/>
          <p:nvPr/>
        </p:nvSpPr>
        <p:spPr>
          <a:xfrm>
            <a:off x="979994" y="3275734"/>
            <a:ext cx="63401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为什么需要索引？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DFDA822-938D-E347-B100-7C1FD2003E6A}"/>
              </a:ext>
            </a:extLst>
          </p:cNvPr>
          <p:cNvSpPr/>
          <p:nvPr/>
        </p:nvSpPr>
        <p:spPr>
          <a:xfrm>
            <a:off x="3266141" y="8364867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林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E74A04-6C87-A44F-B6D8-169FBA21E670}"/>
              </a:ext>
            </a:extLst>
          </p:cNvPr>
          <p:cNvSpPr/>
          <p:nvPr/>
        </p:nvSpPr>
        <p:spPr>
          <a:xfrm>
            <a:off x="5612458" y="8355626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赵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A397484-8E17-0F46-B575-8ECC5C179FEB}"/>
              </a:ext>
            </a:extLst>
          </p:cNvPr>
          <p:cNvSpPr/>
          <p:nvPr/>
        </p:nvSpPr>
        <p:spPr>
          <a:xfrm>
            <a:off x="8077780" y="8395793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钱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AC36DA9-2627-274F-80A6-5200197F72DB}"/>
              </a:ext>
            </a:extLst>
          </p:cNvPr>
          <p:cNvSpPr/>
          <p:nvPr/>
        </p:nvSpPr>
        <p:spPr>
          <a:xfrm>
            <a:off x="10424097" y="8395793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孙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E1E48D1-B7C4-1943-9E58-76004E5C849D}"/>
              </a:ext>
            </a:extLst>
          </p:cNvPr>
          <p:cNvSpPr/>
          <p:nvPr/>
        </p:nvSpPr>
        <p:spPr>
          <a:xfrm>
            <a:off x="12770416" y="8355625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李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74598FC-F4A2-E547-98C9-A3949A5AFE0D}"/>
              </a:ext>
            </a:extLst>
          </p:cNvPr>
          <p:cNvSpPr/>
          <p:nvPr/>
        </p:nvSpPr>
        <p:spPr>
          <a:xfrm>
            <a:off x="3817750" y="6783004"/>
            <a:ext cx="635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898CF98-062E-F94D-9FF3-082E2D302788}"/>
              </a:ext>
            </a:extLst>
          </p:cNvPr>
          <p:cNvSpPr/>
          <p:nvPr/>
        </p:nvSpPr>
        <p:spPr>
          <a:xfrm>
            <a:off x="6178855" y="6783004"/>
            <a:ext cx="635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A8A03B5-B24D-C741-8BD8-42507A794179}"/>
              </a:ext>
            </a:extLst>
          </p:cNvPr>
          <p:cNvSpPr/>
          <p:nvPr/>
        </p:nvSpPr>
        <p:spPr>
          <a:xfrm>
            <a:off x="8644177" y="6786743"/>
            <a:ext cx="635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BF51119-0B3F-964F-853C-557DD00C8732}"/>
              </a:ext>
            </a:extLst>
          </p:cNvPr>
          <p:cNvSpPr/>
          <p:nvPr/>
        </p:nvSpPr>
        <p:spPr>
          <a:xfrm>
            <a:off x="10862695" y="6783003"/>
            <a:ext cx="635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F75C6EC-6D0A-F747-AFEA-D31A51EED4EA}"/>
              </a:ext>
            </a:extLst>
          </p:cNvPr>
          <p:cNvSpPr/>
          <p:nvPr/>
        </p:nvSpPr>
        <p:spPr>
          <a:xfrm>
            <a:off x="13336813" y="6783002"/>
            <a:ext cx="635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B21EE3-E85D-EF43-8B8A-A1C8D936F98C}"/>
              </a:ext>
            </a:extLst>
          </p:cNvPr>
          <p:cNvSpPr txBox="1"/>
          <p:nvPr/>
        </p:nvSpPr>
        <p:spPr>
          <a:xfrm>
            <a:off x="4107052" y="917749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07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indexedDB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4594798-B52B-9145-AD13-46085B5BC5CF}"/>
              </a:ext>
            </a:extLst>
          </p:cNvPr>
          <p:cNvSpPr/>
          <p:nvPr/>
        </p:nvSpPr>
        <p:spPr>
          <a:xfrm>
            <a:off x="979994" y="3275734"/>
            <a:ext cx="63401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为什么需要索引？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DFDA822-938D-E347-B100-7C1FD2003E6A}"/>
              </a:ext>
            </a:extLst>
          </p:cNvPr>
          <p:cNvSpPr/>
          <p:nvPr/>
        </p:nvSpPr>
        <p:spPr>
          <a:xfrm>
            <a:off x="5376945" y="5864897"/>
            <a:ext cx="1861031" cy="1464932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L-Z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B21EE3-E85D-EF43-8B8A-A1C8D936F98C}"/>
              </a:ext>
            </a:extLst>
          </p:cNvPr>
          <p:cNvSpPr txBox="1"/>
          <p:nvPr/>
        </p:nvSpPr>
        <p:spPr>
          <a:xfrm>
            <a:off x="10186091" y="1069435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A4CE7CF-3532-E64C-8A32-29A32EEFA8D7}"/>
              </a:ext>
            </a:extLst>
          </p:cNvPr>
          <p:cNvSpPr/>
          <p:nvPr/>
        </p:nvSpPr>
        <p:spPr>
          <a:xfrm>
            <a:off x="2925299" y="7959672"/>
            <a:ext cx="1861031" cy="1464932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L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92E9D4B-D06E-D043-877E-6CB7C237F82C}"/>
              </a:ext>
            </a:extLst>
          </p:cNvPr>
          <p:cNvSpPr/>
          <p:nvPr/>
        </p:nvSpPr>
        <p:spPr>
          <a:xfrm>
            <a:off x="7821180" y="7959672"/>
            <a:ext cx="1861031" cy="1464932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Z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79E4E98-170F-794B-910B-2E0AC47276F7}"/>
              </a:ext>
            </a:extLst>
          </p:cNvPr>
          <p:cNvSpPr/>
          <p:nvPr/>
        </p:nvSpPr>
        <p:spPr>
          <a:xfrm>
            <a:off x="1773153" y="9927356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李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944513D-ADA1-4847-95D1-976986E81D5B}"/>
              </a:ext>
            </a:extLst>
          </p:cNvPr>
          <p:cNvSpPr/>
          <p:nvPr/>
        </p:nvSpPr>
        <p:spPr>
          <a:xfrm>
            <a:off x="3962700" y="9927356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刘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45A396C-A4AF-224F-BABE-A588B11AB6D6}"/>
              </a:ext>
            </a:extLst>
          </p:cNvPr>
          <p:cNvSpPr/>
          <p:nvPr/>
        </p:nvSpPr>
        <p:spPr>
          <a:xfrm>
            <a:off x="6879858" y="9927356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赵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67BACEE-8A95-F241-A502-F350A5166214}"/>
              </a:ext>
            </a:extLst>
          </p:cNvPr>
          <p:cNvSpPr/>
          <p:nvPr/>
        </p:nvSpPr>
        <p:spPr>
          <a:xfrm>
            <a:off x="9074823" y="9927356"/>
            <a:ext cx="1767904" cy="1969477"/>
          </a:xfrm>
          <a:prstGeom prst="rect">
            <a:avLst/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张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875EF60-D00B-C84A-BE31-C0177D3C18C9}"/>
              </a:ext>
            </a:extLst>
          </p:cNvPr>
          <p:cNvSpPr/>
          <p:nvPr/>
        </p:nvSpPr>
        <p:spPr>
          <a:xfrm>
            <a:off x="13039618" y="11067949"/>
            <a:ext cx="98235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https://zhuanlan.zhihu.com/p/54102723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449E5BA-19AD-1B4E-BCE6-06F5E7E37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4578" y="5864897"/>
            <a:ext cx="9855200" cy="4864100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CCADEDF5-25B1-544D-9518-FF964BA97A12}"/>
              </a:ext>
            </a:extLst>
          </p:cNvPr>
          <p:cNvSpPr/>
          <p:nvPr/>
        </p:nvSpPr>
        <p:spPr>
          <a:xfrm>
            <a:off x="13039618" y="4477744"/>
            <a:ext cx="12378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B+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1342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indexedDB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4594798-B52B-9145-AD13-46085B5BC5CF}"/>
              </a:ext>
            </a:extLst>
          </p:cNvPr>
          <p:cNvSpPr/>
          <p:nvPr/>
        </p:nvSpPr>
        <p:spPr>
          <a:xfrm>
            <a:off x="1749437" y="3275734"/>
            <a:ext cx="480131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事务是用途？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4F6387B-6CF2-114F-B80B-C898B827F1B8}"/>
              </a:ext>
            </a:extLst>
          </p:cNvPr>
          <p:cNvSpPr/>
          <p:nvPr/>
        </p:nvSpPr>
        <p:spPr>
          <a:xfrm>
            <a:off x="1749437" y="5842337"/>
            <a:ext cx="186512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事务中一系列的操作要么全部成功，要么一个都不成功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保证原子性和一致性</a:t>
            </a:r>
          </a:p>
        </p:txBody>
      </p:sp>
    </p:spTree>
    <p:extLst>
      <p:ext uri="{BB962C8B-B14F-4D97-AF65-F5344CB8AC3E}">
        <p14:creationId xmlns:p14="http://schemas.microsoft.com/office/powerpoint/2010/main" val="2064764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clipboard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EF27E9-1A5A-1047-88C7-8B69D1781F9D}"/>
              </a:ext>
            </a:extLst>
          </p:cNvPr>
          <p:cNvSpPr/>
          <p:nvPr/>
        </p:nvSpPr>
        <p:spPr>
          <a:xfrm>
            <a:off x="2687517" y="3139481"/>
            <a:ext cx="249299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剪贴板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BF1AF84-2D1B-C944-95F5-BA37FFFAA7A0}"/>
              </a:ext>
            </a:extLst>
          </p:cNvPr>
          <p:cNvSpPr/>
          <p:nvPr/>
        </p:nvSpPr>
        <p:spPr>
          <a:xfrm>
            <a:off x="1918075" y="5490103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文字内容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34A11E9-6DE6-8944-9D63-CF6831B93280}"/>
              </a:ext>
            </a:extLst>
          </p:cNvPr>
          <p:cNvSpPr/>
          <p:nvPr/>
        </p:nvSpPr>
        <p:spPr>
          <a:xfrm>
            <a:off x="6413034" y="5490103"/>
            <a:ext cx="1322509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clipboardData.getData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("text/plain")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015A991-4C3E-7840-9697-672ABB307289}"/>
              </a:ext>
            </a:extLst>
          </p:cNvPr>
          <p:cNvSpPr/>
          <p:nvPr/>
        </p:nvSpPr>
        <p:spPr>
          <a:xfrm>
            <a:off x="1148634" y="7685126"/>
            <a:ext cx="403187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多媒体内容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0DA9F43-8EE4-AE4B-8859-59FFB4ECB115}"/>
              </a:ext>
            </a:extLst>
          </p:cNvPr>
          <p:cNvSpPr/>
          <p:nvPr/>
        </p:nvSpPr>
        <p:spPr>
          <a:xfrm>
            <a:off x="6413034" y="7681140"/>
            <a:ext cx="1322509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clipboardData.items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item.type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判断内容的类型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2205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navigation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805975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clipboard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743AE4-2058-4845-A13B-11471554094E}"/>
              </a:ext>
            </a:extLst>
          </p:cNvPr>
          <p:cNvSpPr txBox="1"/>
          <p:nvPr/>
        </p:nvSpPr>
        <p:spPr>
          <a:xfrm>
            <a:off x="10334460" y="9141861"/>
            <a:ext cx="371507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粘贴图片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B040EE0-C0CB-4446-9BDB-54D14D931601}"/>
              </a:ext>
            </a:extLst>
          </p:cNvPr>
          <p:cNvGrpSpPr/>
          <p:nvPr/>
        </p:nvGrpSpPr>
        <p:grpSpPr>
          <a:xfrm>
            <a:off x="8406370" y="5384840"/>
            <a:ext cx="7571260" cy="2946319"/>
            <a:chOff x="5394911" y="6811938"/>
            <a:chExt cx="7571260" cy="294631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2C230758-246C-EC49-A012-31F4A2CB0013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22673568-11E4-CA49-B9D2-C3F72EFB46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5" name="圆角矩形 14">
                <a:extLst>
                  <a:ext uri="{FF2B5EF4-FFF2-40B4-BE49-F238E27FC236}">
                    <a16:creationId xmlns:a16="http://schemas.microsoft.com/office/drawing/2014/main" id="{E06DF130-D860-8047-90D7-92D4DE6151A9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练习</a:t>
                </a:r>
              </a:p>
            </p:txBody>
          </p:sp>
        </p:grpSp>
        <p:sp>
          <p:nvSpPr>
            <p:cNvPr id="13" name="梯形 12">
              <a:extLst>
                <a:ext uri="{FF2B5EF4-FFF2-40B4-BE49-F238E27FC236}">
                  <a16:creationId xmlns:a16="http://schemas.microsoft.com/office/drawing/2014/main" id="{3B0C5C4C-B726-F64C-9BE5-258C68B552D8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4948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1295433" y="1100402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FileReader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EF27E9-1A5A-1047-88C7-8B69D1781F9D}"/>
              </a:ext>
            </a:extLst>
          </p:cNvPr>
          <p:cNvSpPr/>
          <p:nvPr/>
        </p:nvSpPr>
        <p:spPr>
          <a:xfrm>
            <a:off x="1681249" y="9643773"/>
            <a:ext cx="1158362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 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showOpenFilePicker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BF1AF84-2D1B-C944-95F5-BA37FFFAA7A0}"/>
              </a:ext>
            </a:extLst>
          </p:cNvPr>
          <p:cNvSpPr/>
          <p:nvPr/>
        </p:nvSpPr>
        <p:spPr>
          <a:xfrm>
            <a:off x="2302794" y="4962669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字符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34A11E9-6DE6-8944-9D63-CF6831B93280}"/>
              </a:ext>
            </a:extLst>
          </p:cNvPr>
          <p:cNvSpPr/>
          <p:nvPr/>
        </p:nvSpPr>
        <p:spPr>
          <a:xfrm>
            <a:off x="4444579" y="4838992"/>
            <a:ext cx="690766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readAsArrayBuffer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015A991-4C3E-7840-9697-672ABB307289}"/>
              </a:ext>
            </a:extLst>
          </p:cNvPr>
          <p:cNvSpPr/>
          <p:nvPr/>
        </p:nvSpPr>
        <p:spPr>
          <a:xfrm>
            <a:off x="2302794" y="7572428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文本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89B0D3-D476-A842-AD1D-28CBFA27E9F4}"/>
              </a:ext>
            </a:extLst>
          </p:cNvPr>
          <p:cNvSpPr/>
          <p:nvPr/>
        </p:nvSpPr>
        <p:spPr>
          <a:xfrm>
            <a:off x="1295433" y="2679527"/>
            <a:ext cx="2260959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https://developer.mozilla.org/zh-CN/docs/Web/API/FileReader/readAsDataURL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CCCCD1-0043-7C42-AA04-928ABBAF5C2B}"/>
              </a:ext>
            </a:extLst>
          </p:cNvPr>
          <p:cNvSpPr/>
          <p:nvPr/>
        </p:nvSpPr>
        <p:spPr>
          <a:xfrm>
            <a:off x="4512152" y="6206889"/>
            <a:ext cx="592181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readAsDataURL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AA776B1-8CEB-1841-BF6D-3E1172D5D44B}"/>
              </a:ext>
            </a:extLst>
          </p:cNvPr>
          <p:cNvSpPr/>
          <p:nvPr/>
        </p:nvSpPr>
        <p:spPr>
          <a:xfrm>
            <a:off x="4444579" y="7541846"/>
            <a:ext cx="42819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readAsText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4B65FE-FCB2-C844-80E6-B46E5415768D}"/>
              </a:ext>
            </a:extLst>
          </p:cNvPr>
          <p:cNvSpPr/>
          <p:nvPr/>
        </p:nvSpPr>
        <p:spPr>
          <a:xfrm>
            <a:off x="1681249" y="10679853"/>
            <a:ext cx="1158362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 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showDirectoryPicker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9FE7247-DE15-5640-A4E0-176ABF7520F7}"/>
              </a:ext>
            </a:extLst>
          </p:cNvPr>
          <p:cNvSpPr/>
          <p:nvPr/>
        </p:nvSpPr>
        <p:spPr>
          <a:xfrm>
            <a:off x="1458718" y="11813678"/>
            <a:ext cx="1158362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 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showSaveFilePicker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006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627150A-4F33-9E48-9D6B-4C2D55C3F179}"/>
              </a:ext>
            </a:extLst>
          </p:cNvPr>
          <p:cNvSpPr txBox="1"/>
          <p:nvPr/>
        </p:nvSpPr>
        <p:spPr>
          <a:xfrm>
            <a:off x="2818737" y="2203505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C813AC-39EF-9845-A248-30C27E8E84ED}"/>
              </a:ext>
            </a:extLst>
          </p:cNvPr>
          <p:cNvSpPr txBox="1"/>
          <p:nvPr/>
        </p:nvSpPr>
        <p:spPr>
          <a:xfrm>
            <a:off x="2818737" y="3488966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BOM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AF3BAF-D099-0A48-A90E-18A4F00FA6A0}"/>
              </a:ext>
            </a:extLst>
          </p:cNvPr>
          <p:cNvSpPr txBox="1"/>
          <p:nvPr/>
        </p:nvSpPr>
        <p:spPr>
          <a:xfrm>
            <a:off x="2818737" y="4774427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B413C37-EC8B-3D46-8428-7C14DBEEDE07}"/>
              </a:ext>
            </a:extLst>
          </p:cNvPr>
          <p:cNvSpPr txBox="1"/>
          <p:nvPr/>
        </p:nvSpPr>
        <p:spPr>
          <a:xfrm>
            <a:off x="2818737" y="6059888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CC25AB-C643-4740-95F6-6E20EADEF235}"/>
              </a:ext>
            </a:extLst>
          </p:cNvPr>
          <p:cNvSpPr txBox="1"/>
          <p:nvPr/>
        </p:nvSpPr>
        <p:spPr>
          <a:xfrm>
            <a:off x="2818737" y="7345349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五、底层技术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E992813-D684-5443-8E86-6F9F403BD8E2}"/>
              </a:ext>
            </a:extLst>
          </p:cNvPr>
          <p:cNvSpPr txBox="1"/>
          <p:nvPr/>
        </p:nvSpPr>
        <p:spPr>
          <a:xfrm>
            <a:off x="2818737" y="8630810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六、正则表达式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C2A080-7CD3-3A44-9F92-2941AB5886B5}"/>
              </a:ext>
            </a:extLst>
          </p:cNvPr>
          <p:cNvSpPr txBox="1"/>
          <p:nvPr/>
        </p:nvSpPr>
        <p:spPr>
          <a:xfrm>
            <a:off x="2818736" y="9916271"/>
            <a:ext cx="1015431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七、数据结构与算法基础</a:t>
            </a:r>
          </a:p>
        </p:txBody>
      </p:sp>
    </p:spTree>
    <p:extLst>
      <p:ext uri="{BB962C8B-B14F-4D97-AF65-F5344CB8AC3E}">
        <p14:creationId xmlns:p14="http://schemas.microsoft.com/office/powerpoint/2010/main" val="1381962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805975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文件操作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743AE4-2058-4845-A13B-11471554094E}"/>
              </a:ext>
            </a:extLst>
          </p:cNvPr>
          <p:cNvSpPr txBox="1"/>
          <p:nvPr/>
        </p:nvSpPr>
        <p:spPr>
          <a:xfrm>
            <a:off x="7355516" y="7269653"/>
            <a:ext cx="961905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kumimoji="1"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monaco</a:t>
            </a:r>
            <a:r>
              <a:rPr kumimoji="1"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-editor</a:t>
            </a:r>
            <a:r>
              <a:rPr kumimoji="1"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编辑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保存代码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B040EE0-C0CB-4446-9BDB-54D14D931601}"/>
              </a:ext>
            </a:extLst>
          </p:cNvPr>
          <p:cNvGrpSpPr/>
          <p:nvPr/>
        </p:nvGrpSpPr>
        <p:grpSpPr>
          <a:xfrm>
            <a:off x="8445367" y="3911681"/>
            <a:ext cx="7571260" cy="2946319"/>
            <a:chOff x="5394911" y="6811938"/>
            <a:chExt cx="7571260" cy="294631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2C230758-246C-EC49-A012-31F4A2CB0013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4" name="图形 13">
                <a:extLst>
                  <a:ext uri="{FF2B5EF4-FFF2-40B4-BE49-F238E27FC236}">
                    <a16:creationId xmlns:a16="http://schemas.microsoft.com/office/drawing/2014/main" id="{22673568-11E4-CA49-B9D2-C3F72EFB46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5" name="圆角矩形 14">
                <a:extLst>
                  <a:ext uri="{FF2B5EF4-FFF2-40B4-BE49-F238E27FC236}">
                    <a16:creationId xmlns:a16="http://schemas.microsoft.com/office/drawing/2014/main" id="{E06DF130-D860-8047-90D7-92D4DE6151A9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作业</a:t>
                </a:r>
              </a:p>
            </p:txBody>
          </p:sp>
        </p:grpSp>
        <p:sp>
          <p:nvSpPr>
            <p:cNvPr id="13" name="梯形 12">
              <a:extLst>
                <a:ext uri="{FF2B5EF4-FFF2-40B4-BE49-F238E27FC236}">
                  <a16:creationId xmlns:a16="http://schemas.microsoft.com/office/drawing/2014/main" id="{3B0C5C4C-B726-F64C-9BE5-258C68B552D8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9D23B2D-C60D-8D47-BA1E-6BCCDB19D674}"/>
              </a:ext>
            </a:extLst>
          </p:cNvPr>
          <p:cNvSpPr/>
          <p:nvPr/>
        </p:nvSpPr>
        <p:spPr>
          <a:xfrm>
            <a:off x="7257545" y="8355084"/>
            <a:ext cx="110963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4000" dirty="0">
                <a:solidFill>
                  <a:schemeClr val="bg1"/>
                </a:solidFill>
              </a:rPr>
              <a:t>https://</a:t>
            </a:r>
            <a:r>
              <a:rPr lang="en" altLang="zh-CN" sz="4000" dirty="0" err="1">
                <a:solidFill>
                  <a:schemeClr val="bg1"/>
                </a:solidFill>
              </a:rPr>
              <a:t>github.com</a:t>
            </a:r>
            <a:r>
              <a:rPr lang="en" altLang="zh-CN" sz="4000" dirty="0">
                <a:solidFill>
                  <a:schemeClr val="bg1"/>
                </a:solidFill>
              </a:rPr>
              <a:t>/</a:t>
            </a:r>
            <a:r>
              <a:rPr lang="en" altLang="zh-CN" sz="4000" dirty="0" err="1">
                <a:solidFill>
                  <a:schemeClr val="bg1"/>
                </a:solidFill>
              </a:rPr>
              <a:t>microsoft</a:t>
            </a:r>
            <a:r>
              <a:rPr lang="en" altLang="zh-CN" sz="4000" dirty="0">
                <a:solidFill>
                  <a:schemeClr val="bg1"/>
                </a:solidFill>
              </a:rPr>
              <a:t>/</a:t>
            </a:r>
            <a:r>
              <a:rPr lang="en" altLang="zh-CN" sz="4000" dirty="0" err="1">
                <a:solidFill>
                  <a:schemeClr val="bg1"/>
                </a:solidFill>
              </a:rPr>
              <a:t>monaco</a:t>
            </a:r>
            <a:r>
              <a:rPr lang="en" altLang="zh-CN" sz="4000" dirty="0">
                <a:solidFill>
                  <a:schemeClr val="bg1"/>
                </a:solidFill>
              </a:rPr>
              <a:t>-editor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6AAA21B-6386-2B47-A898-EC7918A0DDF7}"/>
              </a:ext>
            </a:extLst>
          </p:cNvPr>
          <p:cNvSpPr txBox="1"/>
          <p:nvPr/>
        </p:nvSpPr>
        <p:spPr>
          <a:xfrm>
            <a:off x="6482711" y="10879487"/>
            <a:ext cx="961905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读取图片转换成灰度图保存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6B25A86-4AA1-2E4D-8E98-CE1030B6062D}"/>
              </a:ext>
            </a:extLst>
          </p:cNvPr>
          <p:cNvSpPr txBox="1"/>
          <p:nvPr/>
        </p:nvSpPr>
        <p:spPr>
          <a:xfrm>
            <a:off x="5010558" y="9543370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或者</a:t>
            </a:r>
          </a:p>
        </p:txBody>
      </p:sp>
    </p:spTree>
    <p:extLst>
      <p:ext uri="{BB962C8B-B14F-4D97-AF65-F5344CB8AC3E}">
        <p14:creationId xmlns:p14="http://schemas.microsoft.com/office/powerpoint/2010/main" val="4173152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navigation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7683462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userAgent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09C2245-C9FD-7E4B-AE5B-86CD10E3B375}"/>
              </a:ext>
            </a:extLst>
          </p:cNvPr>
          <p:cNvSpPr/>
          <p:nvPr/>
        </p:nvSpPr>
        <p:spPr>
          <a:xfrm>
            <a:off x="1727958" y="11654616"/>
            <a:ext cx="1467581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https://github.com/fex-team/ua-device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5F4236-ED61-5E49-A82B-02B273727211}"/>
              </a:ext>
            </a:extLst>
          </p:cNvPr>
          <p:cNvSpPr txBox="1"/>
          <p:nvPr/>
        </p:nvSpPr>
        <p:spPr>
          <a:xfrm>
            <a:off x="1799676" y="10729688"/>
            <a:ext cx="1176757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</a:t>
            </a:r>
            <a:r>
              <a:rPr kumimoji="1"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useragent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获取手机品牌型号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0EBB73-8DDB-5E4E-8725-A392484389EF}"/>
              </a:ext>
            </a:extLst>
          </p:cNvPr>
          <p:cNvSpPr/>
          <p:nvPr/>
        </p:nvSpPr>
        <p:spPr>
          <a:xfrm>
            <a:off x="1727958" y="3382096"/>
            <a:ext cx="2134187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Mozilla/5.0 (Linux; Android 10; ELS-AN00 Build/HUAWEIELS-AN00;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wv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)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AppleWebKit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/537.36 (KHTML, like Gecko) Version/4.0 Chrome/77.0.3865.120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MQQBrowser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/6.2 TBS/045709 Mobile Safari/537.36 MMWEBID/7800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MicroMessenger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/8.0.6.1900(0x28000653) Process/tools WeChat/arm64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Weixin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NetType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/WIFI Language/</a:t>
            </a:r>
            <a:r>
              <a:rPr lang="en" altLang="zh-CN" sz="40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zh_CN</a:t>
            </a:r>
            <a:r>
              <a:rPr lang="en" altLang="zh-CN" sz="4000" dirty="0">
                <a:solidFill>
                  <a:schemeClr val="bg1"/>
                </a:solidFill>
                <a:latin typeface="Helvetica Neue" panose="02000503000000020004" pitchFamily="2" charset="0"/>
              </a:rPr>
              <a:t> ABI/arm64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F99C7E2-A1F5-F547-97C5-E9AA3AAA0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676" y="6903143"/>
            <a:ext cx="4533900" cy="2336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83F0BD9-DB68-274E-91DD-7CE49D92B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526" y="6928543"/>
            <a:ext cx="4470400" cy="228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CDB33A3-8F5E-A342-BE48-DE9640F42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87876" y="6979343"/>
            <a:ext cx="4508500" cy="22352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662F2B3-A114-1F40-9084-A948BEA1A1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38326" y="6979343"/>
            <a:ext cx="45085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50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navigation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mediaDevices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2544236-2EA0-A043-B288-FF77AEF3C76B}"/>
              </a:ext>
            </a:extLst>
          </p:cNvPr>
          <p:cNvSpPr/>
          <p:nvPr/>
        </p:nvSpPr>
        <p:spPr>
          <a:xfrm>
            <a:off x="6530011" y="3985195"/>
            <a:ext cx="864050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Real-Time Communications</a:t>
            </a:r>
            <a:endParaRPr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51E574D-714D-8747-AF83-245D5104398E}"/>
              </a:ext>
            </a:extLst>
          </p:cNvPr>
          <p:cNvSpPr/>
          <p:nvPr/>
        </p:nvSpPr>
        <p:spPr>
          <a:xfrm>
            <a:off x="1846449" y="3908251"/>
            <a:ext cx="33522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WebRTC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0AFEDF3-2C17-7C4E-9890-C49E6315786B}"/>
              </a:ext>
            </a:extLst>
          </p:cNvPr>
          <p:cNvSpPr/>
          <p:nvPr/>
        </p:nvSpPr>
        <p:spPr>
          <a:xfrm>
            <a:off x="1953505" y="5657671"/>
            <a:ext cx="17793518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实时通讯技术，它允许网络应用或者站点，在不借助中间媒介的情况下，建立浏览器之间点对点（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Peer-to-Peer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的连接，实现视频流和（或）音频流或者其他任意数据的传输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8E7ABE7C-0AFE-AE4F-B6F4-597AAB3C6E10}"/>
              </a:ext>
            </a:extLst>
          </p:cNvPr>
          <p:cNvSpPr/>
          <p:nvPr/>
        </p:nvSpPr>
        <p:spPr>
          <a:xfrm>
            <a:off x="6264248" y="9482350"/>
            <a:ext cx="324514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P2P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通信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49EBBDC1-C9A2-9E47-A266-89806E8DA759}"/>
              </a:ext>
            </a:extLst>
          </p:cNvPr>
          <p:cNvSpPr/>
          <p:nvPr/>
        </p:nvSpPr>
        <p:spPr>
          <a:xfrm>
            <a:off x="2236534" y="9479405"/>
            <a:ext cx="324514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媒体设备</a:t>
            </a:r>
          </a:p>
        </p:txBody>
      </p:sp>
    </p:spTree>
    <p:extLst>
      <p:ext uri="{BB962C8B-B14F-4D97-AF65-F5344CB8AC3E}">
        <p14:creationId xmlns:p14="http://schemas.microsoft.com/office/powerpoint/2010/main" val="3234774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navigation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mediaDevices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435E259-A2F7-0D45-9EB4-677D70917BD8}"/>
              </a:ext>
            </a:extLst>
          </p:cNvPr>
          <p:cNvGrpSpPr/>
          <p:nvPr/>
        </p:nvGrpSpPr>
        <p:grpSpPr>
          <a:xfrm>
            <a:off x="8406370" y="4894314"/>
            <a:ext cx="7571260" cy="2946319"/>
            <a:chOff x="5394911" y="6811938"/>
            <a:chExt cx="7571260" cy="2946319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AC25DFFD-6A1E-6A48-A976-746093B1DE7F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8" name="图形 7">
                <a:extLst>
                  <a:ext uri="{FF2B5EF4-FFF2-40B4-BE49-F238E27FC236}">
                    <a16:creationId xmlns:a16="http://schemas.microsoft.com/office/drawing/2014/main" id="{92EE1DD7-C9D9-884F-B8FA-231FCFAFE2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0" name="圆角矩形 9">
                <a:extLst>
                  <a:ext uri="{FF2B5EF4-FFF2-40B4-BE49-F238E27FC236}">
                    <a16:creationId xmlns:a16="http://schemas.microsoft.com/office/drawing/2014/main" id="{2853A894-3F1C-9F48-B622-A6B86DA4AE46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练习</a:t>
                </a:r>
              </a:p>
            </p:txBody>
          </p:sp>
        </p:grpSp>
        <p:sp>
          <p:nvSpPr>
            <p:cNvPr id="7" name="梯形 6">
              <a:extLst>
                <a:ext uri="{FF2B5EF4-FFF2-40B4-BE49-F238E27FC236}">
                  <a16:creationId xmlns:a16="http://schemas.microsoft.com/office/drawing/2014/main" id="{73FC6152-35C0-244B-AE2F-E3054CFF036C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B84F67DF-3927-D145-A26F-EF60808BE82D}"/>
              </a:ext>
            </a:extLst>
          </p:cNvPr>
          <p:cNvSpPr/>
          <p:nvPr/>
        </p:nvSpPr>
        <p:spPr>
          <a:xfrm>
            <a:off x="10560790" y="8651335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屏幕截图</a:t>
            </a:r>
          </a:p>
        </p:txBody>
      </p:sp>
    </p:spTree>
    <p:extLst>
      <p:ext uri="{BB962C8B-B14F-4D97-AF65-F5344CB8AC3E}">
        <p14:creationId xmlns:p14="http://schemas.microsoft.com/office/powerpoint/2010/main" val="1072279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navigation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F276A91-3406-B646-87FF-678196CF5525}"/>
              </a:ext>
            </a:extLst>
          </p:cNvPr>
          <p:cNvSpPr/>
          <p:nvPr/>
        </p:nvSpPr>
        <p:spPr>
          <a:xfrm>
            <a:off x="7503898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Web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worker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6CEB008-7A87-414E-BE10-16C03AB9F88C}"/>
              </a:ext>
            </a:extLst>
          </p:cNvPr>
          <p:cNvSpPr/>
          <p:nvPr/>
        </p:nvSpPr>
        <p:spPr>
          <a:xfrm>
            <a:off x="1289739" y="4596390"/>
            <a:ext cx="21804522" cy="778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 worker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，独立于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主线程的独立线程，不会堵塞主线程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 worker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的基础上增加了离线缓存的能力</a:t>
            </a:r>
          </a:p>
          <a:p>
            <a:pPr algn="l"/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充当服务器与浏览器之间的代理服务器，可以拦截全站的请求，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并作出相应的动作</a:t>
            </a:r>
          </a:p>
          <a:p>
            <a:pPr algn="l"/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支持推送</a:t>
            </a:r>
          </a:p>
          <a:p>
            <a:pPr algn="l"/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可以控制管理缓存的内容以及版本</a:t>
            </a:r>
          </a:p>
        </p:txBody>
      </p:sp>
    </p:spTree>
    <p:extLst>
      <p:ext uri="{BB962C8B-B14F-4D97-AF65-F5344CB8AC3E}">
        <p14:creationId xmlns:p14="http://schemas.microsoft.com/office/powerpoint/2010/main" val="3716672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screen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A0289F1E-6C90-A246-9DE6-04295B8C2D3C}"/>
              </a:ext>
            </a:extLst>
          </p:cNvPr>
          <p:cNvSpPr/>
          <p:nvPr/>
        </p:nvSpPr>
        <p:spPr>
          <a:xfrm>
            <a:off x="12041997" y="2814663"/>
            <a:ext cx="8314864" cy="1355107"/>
          </a:xfrm>
          <a:prstGeom prst="roundRect">
            <a:avLst>
              <a:gd name="adj" fmla="val 4238"/>
            </a:avLst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landscape-primary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B233AEFE-9F6B-9D47-99F6-B8AAA41ABB67}"/>
              </a:ext>
            </a:extLst>
          </p:cNvPr>
          <p:cNvSpPr/>
          <p:nvPr/>
        </p:nvSpPr>
        <p:spPr>
          <a:xfrm>
            <a:off x="12041997" y="6073347"/>
            <a:ext cx="8314864" cy="1355107"/>
          </a:xfrm>
          <a:prstGeom prst="roundRect">
            <a:avLst>
              <a:gd name="adj" fmla="val 4238"/>
            </a:avLst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portrait-secondary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F46403BF-3013-C440-AE28-548329CDCF02}"/>
              </a:ext>
            </a:extLst>
          </p:cNvPr>
          <p:cNvSpPr/>
          <p:nvPr/>
        </p:nvSpPr>
        <p:spPr>
          <a:xfrm>
            <a:off x="12041997" y="7702689"/>
            <a:ext cx="8314864" cy="1355107"/>
          </a:xfrm>
          <a:prstGeom prst="roundRect">
            <a:avLst>
              <a:gd name="adj" fmla="val 4238"/>
            </a:avLst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portrait-primary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9618BD9C-41E7-504B-ACC2-1967901981EA}"/>
              </a:ext>
            </a:extLst>
          </p:cNvPr>
          <p:cNvSpPr/>
          <p:nvPr/>
        </p:nvSpPr>
        <p:spPr>
          <a:xfrm>
            <a:off x="12042463" y="4444005"/>
            <a:ext cx="8314864" cy="1355107"/>
          </a:xfrm>
          <a:prstGeom prst="roundRect">
            <a:avLst>
              <a:gd name="adj" fmla="val 4238"/>
            </a:avLst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landscape-secondary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2B25999-5EF5-744D-A47C-0E27EB36C37C}"/>
              </a:ext>
            </a:extLst>
          </p:cNvPr>
          <p:cNvSpPr/>
          <p:nvPr/>
        </p:nvSpPr>
        <p:spPr>
          <a:xfrm>
            <a:off x="1633767" y="2814663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orientation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A0F5E89-1671-9E40-BEA9-03E65493A68B}"/>
              </a:ext>
            </a:extLst>
          </p:cNvPr>
          <p:cNvSpPr/>
          <p:nvPr/>
        </p:nvSpPr>
        <p:spPr>
          <a:xfrm>
            <a:off x="1633767" y="6180446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availLeft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67C94727-5E7C-BD4D-8C39-842520FFD4EC}"/>
              </a:ext>
            </a:extLst>
          </p:cNvPr>
          <p:cNvSpPr/>
          <p:nvPr/>
        </p:nvSpPr>
        <p:spPr>
          <a:xfrm>
            <a:off x="1633767" y="7862710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availWidth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6E0E569E-4119-B84B-A462-48EB266EB55F}"/>
              </a:ext>
            </a:extLst>
          </p:cNvPr>
          <p:cNvSpPr/>
          <p:nvPr/>
        </p:nvSpPr>
        <p:spPr>
          <a:xfrm>
            <a:off x="1633767" y="9529315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width</a:t>
            </a:r>
          </a:p>
        </p:txBody>
      </p:sp>
    </p:spTree>
    <p:extLst>
      <p:ext uri="{BB962C8B-B14F-4D97-AF65-F5344CB8AC3E}">
        <p14:creationId xmlns:p14="http://schemas.microsoft.com/office/powerpoint/2010/main" val="3406809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history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8661E8F9-3CD3-FC47-9F51-17DD1078D584}"/>
              </a:ext>
            </a:extLst>
          </p:cNvPr>
          <p:cNvSpPr/>
          <p:nvPr/>
        </p:nvSpPr>
        <p:spPr>
          <a:xfrm>
            <a:off x="1803135" y="3870637"/>
            <a:ext cx="689602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length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E40E0C5-75FC-D241-B1E0-994000721EDC}"/>
              </a:ext>
            </a:extLst>
          </p:cNvPr>
          <p:cNvSpPr/>
          <p:nvPr/>
        </p:nvSpPr>
        <p:spPr>
          <a:xfrm>
            <a:off x="1803135" y="5598606"/>
            <a:ext cx="689602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scrollRestoration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C03BBD12-7FE7-9F4B-AA90-5809F496A9EA}"/>
              </a:ext>
            </a:extLst>
          </p:cNvPr>
          <p:cNvSpPr/>
          <p:nvPr/>
        </p:nvSpPr>
        <p:spPr>
          <a:xfrm>
            <a:off x="1803135" y="7270822"/>
            <a:ext cx="689602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state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B49D5D2F-F79C-6849-B17F-2F6499D14C99}"/>
              </a:ext>
            </a:extLst>
          </p:cNvPr>
          <p:cNvSpPr/>
          <p:nvPr/>
        </p:nvSpPr>
        <p:spPr>
          <a:xfrm>
            <a:off x="11390850" y="3870637"/>
            <a:ext cx="6114940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back()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4BCFE6BB-77F9-394E-B39B-F882B436E642}"/>
              </a:ext>
            </a:extLst>
          </p:cNvPr>
          <p:cNvSpPr/>
          <p:nvPr/>
        </p:nvSpPr>
        <p:spPr>
          <a:xfrm>
            <a:off x="11390850" y="5655827"/>
            <a:ext cx="6114940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forward()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0FF5D278-9797-E547-9A36-63C0C763F7D8}"/>
              </a:ext>
            </a:extLst>
          </p:cNvPr>
          <p:cNvSpPr/>
          <p:nvPr/>
        </p:nvSpPr>
        <p:spPr>
          <a:xfrm>
            <a:off x="11390850" y="7393788"/>
            <a:ext cx="6114940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go()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61DFBC39-14C4-3F41-9CC0-F36AF2CDDC9B}"/>
              </a:ext>
            </a:extLst>
          </p:cNvPr>
          <p:cNvSpPr/>
          <p:nvPr/>
        </p:nvSpPr>
        <p:spPr>
          <a:xfrm>
            <a:off x="11390850" y="9131749"/>
            <a:ext cx="6114940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pushState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916E04C0-EA53-6548-8B25-EB114E1F720C}"/>
              </a:ext>
            </a:extLst>
          </p:cNvPr>
          <p:cNvSpPr/>
          <p:nvPr/>
        </p:nvSpPr>
        <p:spPr>
          <a:xfrm>
            <a:off x="11390850" y="10924153"/>
            <a:ext cx="6114940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replaceState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()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52361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performance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B1FFCC66-3FC0-214A-92BD-F10AE1D4B601}"/>
              </a:ext>
            </a:extLst>
          </p:cNvPr>
          <p:cNvSpPr/>
          <p:nvPr/>
        </p:nvSpPr>
        <p:spPr>
          <a:xfrm>
            <a:off x="1069583" y="5470216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2800" b="1" dirty="0">
                <a:solidFill>
                  <a:schemeClr val="bg1"/>
                </a:solidFill>
                <a:latin typeface="+mn-ea"/>
              </a:rPr>
              <a:t>DNS</a:t>
            </a:r>
            <a:r>
              <a:rPr lang="zh-CN" altLang="en" sz="2800" b="1" dirty="0">
                <a:solidFill>
                  <a:schemeClr val="bg1"/>
                </a:solidFill>
                <a:latin typeface="+mn-ea"/>
              </a:rPr>
              <a:t>查询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耗时</a:t>
            </a:r>
            <a:endParaRPr lang="en" altLang="zh-CN" sz="3000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6AA8AE1-D604-5D4E-BE69-9DC7C4FF3CFE}"/>
              </a:ext>
            </a:extLst>
          </p:cNvPr>
          <p:cNvSpPr/>
          <p:nvPr/>
        </p:nvSpPr>
        <p:spPr>
          <a:xfrm>
            <a:off x="1069583" y="7766837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+mn-ea"/>
              </a:rPr>
              <a:t>TCP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连接耗时</a:t>
            </a:r>
            <a:endParaRPr lang="en" altLang="zh-CN" sz="30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EA072E3-D750-394B-9D19-1DC11476ADD1}"/>
              </a:ext>
            </a:extLst>
          </p:cNvPr>
          <p:cNvSpPr/>
          <p:nvPr/>
        </p:nvSpPr>
        <p:spPr>
          <a:xfrm>
            <a:off x="1069583" y="9007460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+mn-ea"/>
              </a:rPr>
              <a:t>Https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连接耗时</a:t>
            </a:r>
            <a:endParaRPr lang="en" altLang="zh-CN" sz="3000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19DADA84-CECA-8043-A883-715A2FCAD532}"/>
              </a:ext>
            </a:extLst>
          </p:cNvPr>
          <p:cNvSpPr/>
          <p:nvPr/>
        </p:nvSpPr>
        <p:spPr>
          <a:xfrm>
            <a:off x="13088524" y="5365216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下载时间</a:t>
            </a:r>
            <a:endParaRPr lang="en" altLang="zh-CN" sz="3000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632A089-ACC9-964F-B3E2-2BDF10213026}"/>
              </a:ext>
            </a:extLst>
          </p:cNvPr>
          <p:cNvSpPr/>
          <p:nvPr/>
        </p:nvSpPr>
        <p:spPr>
          <a:xfrm>
            <a:off x="13088524" y="6605839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解析</a:t>
            </a:r>
            <a:r>
              <a:rPr lang="en-US" altLang="zh-CN" sz="2800" b="1" dirty="0" err="1">
                <a:solidFill>
                  <a:schemeClr val="bg1"/>
                </a:solidFill>
                <a:latin typeface="+mn-ea"/>
              </a:rPr>
              <a:t>dom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树耗时</a:t>
            </a:r>
            <a:endParaRPr lang="en" altLang="zh-CN" sz="3000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8FC9D8F-FEA5-B140-B854-74AF735C189E}"/>
              </a:ext>
            </a:extLst>
          </p:cNvPr>
          <p:cNvSpPr/>
          <p:nvPr/>
        </p:nvSpPr>
        <p:spPr>
          <a:xfrm>
            <a:off x="13088524" y="7846462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白屏时间</a:t>
            </a:r>
            <a:endParaRPr lang="en" altLang="zh-CN" sz="3000" dirty="0"/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DD2A397C-C771-3E4C-91CD-79ED95F862A5}"/>
              </a:ext>
            </a:extLst>
          </p:cNvPr>
          <p:cNvSpPr/>
          <p:nvPr/>
        </p:nvSpPr>
        <p:spPr>
          <a:xfrm>
            <a:off x="1069583" y="11426429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2800" b="1" dirty="0" err="1">
                <a:solidFill>
                  <a:schemeClr val="bg1"/>
                </a:solidFill>
                <a:latin typeface="+mn-ea"/>
              </a:rPr>
              <a:t>domready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时间</a:t>
            </a:r>
            <a:endParaRPr lang="en" altLang="zh-CN" sz="3000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C66B1EC-97C0-2142-9DB4-C256D6BC3F36}"/>
              </a:ext>
            </a:extLst>
          </p:cNvPr>
          <p:cNvSpPr/>
          <p:nvPr/>
        </p:nvSpPr>
        <p:spPr>
          <a:xfrm>
            <a:off x="1069583" y="10168242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2800" b="1" dirty="0">
                <a:solidFill>
                  <a:schemeClr val="bg1"/>
                </a:solidFill>
                <a:latin typeface="+mn-ea"/>
              </a:rPr>
              <a:t>onload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时间</a:t>
            </a:r>
            <a:endParaRPr lang="en" altLang="zh-CN" sz="30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7A97CF63-F140-7649-B320-E436C9E1B9C1}"/>
              </a:ext>
            </a:extLst>
          </p:cNvPr>
          <p:cNvSpPr/>
          <p:nvPr/>
        </p:nvSpPr>
        <p:spPr>
          <a:xfrm>
            <a:off x="1069583" y="4229593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" sz="3000" dirty="0"/>
              <a:t>重定向</a:t>
            </a:r>
            <a:r>
              <a:rPr lang="zh-CN" altLang="en-US" sz="3000" dirty="0"/>
              <a:t>时间</a:t>
            </a:r>
            <a:endParaRPr lang="en" altLang="zh-CN" sz="30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F005B98-1B9A-B34D-A092-DF1363E826D3}"/>
              </a:ext>
            </a:extLst>
          </p:cNvPr>
          <p:cNvSpPr/>
          <p:nvPr/>
        </p:nvSpPr>
        <p:spPr>
          <a:xfrm>
            <a:off x="5072413" y="5575833"/>
            <a:ext cx="7621510" cy="637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chemeClr val="bg1"/>
                </a:solidFill>
              </a:rPr>
              <a:t>domainLookupEnd</a:t>
            </a:r>
            <a:r>
              <a:rPr lang="en" altLang="zh-CN" dirty="0">
                <a:solidFill>
                  <a:schemeClr val="bg1"/>
                </a:solidFill>
              </a:rPr>
              <a:t> - </a:t>
            </a:r>
            <a:r>
              <a:rPr lang="en" altLang="zh-CN" dirty="0" err="1">
                <a:solidFill>
                  <a:schemeClr val="bg1"/>
                </a:solidFill>
              </a:rPr>
              <a:t>domainLookupStart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CBEE77-3FC0-224D-AA42-B0F19A67CD21}"/>
              </a:ext>
            </a:extLst>
          </p:cNvPr>
          <p:cNvSpPr/>
          <p:nvPr/>
        </p:nvSpPr>
        <p:spPr>
          <a:xfrm>
            <a:off x="5072413" y="7878421"/>
            <a:ext cx="5067093" cy="637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chemeClr val="bg1"/>
                </a:solidFill>
              </a:rPr>
              <a:t>connectEnd</a:t>
            </a:r>
            <a:r>
              <a:rPr lang="en" altLang="zh-CN" dirty="0">
                <a:solidFill>
                  <a:schemeClr val="bg1"/>
                </a:solidFill>
              </a:rPr>
              <a:t> - </a:t>
            </a:r>
            <a:r>
              <a:rPr lang="en" altLang="zh-CN" dirty="0" err="1">
                <a:solidFill>
                  <a:schemeClr val="bg1"/>
                </a:solidFill>
              </a:rPr>
              <a:t>connectStart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5ADD7CB-8BC3-3C42-8BF6-2966B30552AA}"/>
              </a:ext>
            </a:extLst>
          </p:cNvPr>
          <p:cNvSpPr/>
          <p:nvPr/>
        </p:nvSpPr>
        <p:spPr>
          <a:xfrm>
            <a:off x="16947919" y="5449658"/>
            <a:ext cx="556755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</a:rPr>
              <a:t>responseEnd</a:t>
            </a:r>
            <a:r>
              <a:rPr lang="en" altLang="zh-CN" dirty="0">
                <a:solidFill>
                  <a:schemeClr val="bg1"/>
                </a:solidFill>
              </a:rPr>
              <a:t> - </a:t>
            </a:r>
            <a:r>
              <a:rPr lang="en" altLang="zh-CN" dirty="0" err="1">
                <a:solidFill>
                  <a:schemeClr val="bg1"/>
                </a:solidFill>
              </a:rPr>
              <a:t>responseStart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BD0AE8-0841-8C45-90D1-136F11752A89}"/>
              </a:ext>
            </a:extLst>
          </p:cNvPr>
          <p:cNvSpPr/>
          <p:nvPr/>
        </p:nvSpPr>
        <p:spPr>
          <a:xfrm>
            <a:off x="16935992" y="6726222"/>
            <a:ext cx="581281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domComplete</a:t>
            </a:r>
            <a:r>
              <a:rPr lang="en" altLang="zh-CN" dirty="0">
                <a:solidFill>
                  <a:schemeClr val="bg1"/>
                </a:solidFill>
                <a:latin typeface="Helvetica Neue" panose="02000503000000020004" pitchFamily="2" charset="0"/>
              </a:rPr>
              <a:t>- </a:t>
            </a:r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domInteractive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95DDF6-67C1-C84C-840B-3546DDA284E3}"/>
              </a:ext>
            </a:extLst>
          </p:cNvPr>
          <p:cNvSpPr/>
          <p:nvPr/>
        </p:nvSpPr>
        <p:spPr>
          <a:xfrm>
            <a:off x="16935992" y="7963872"/>
            <a:ext cx="542328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domloadng</a:t>
            </a:r>
            <a:r>
              <a:rPr lang="en" altLang="zh-CN" dirty="0">
                <a:solidFill>
                  <a:schemeClr val="bg1"/>
                </a:solidFill>
                <a:latin typeface="Helvetica Neue" panose="02000503000000020004" pitchFamily="2" charset="0"/>
              </a:rPr>
              <a:t> - </a:t>
            </a:r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navigationStart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595B6D6-BB2F-944C-B5D5-A05DD563608A}"/>
              </a:ext>
            </a:extLst>
          </p:cNvPr>
          <p:cNvSpPr/>
          <p:nvPr/>
        </p:nvSpPr>
        <p:spPr>
          <a:xfrm>
            <a:off x="4928978" y="11549725"/>
            <a:ext cx="913472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domContentLoadedEventEnd</a:t>
            </a:r>
            <a:r>
              <a:rPr lang="en" altLang="zh-CN" dirty="0">
                <a:solidFill>
                  <a:schemeClr val="bg1"/>
                </a:solidFill>
                <a:latin typeface="Helvetica Neue" panose="02000503000000020004" pitchFamily="2" charset="0"/>
              </a:rPr>
              <a:t> - </a:t>
            </a:r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navigationStart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0C39A5D-3854-2645-B779-B8F99FF01BD7}"/>
              </a:ext>
            </a:extLst>
          </p:cNvPr>
          <p:cNvSpPr/>
          <p:nvPr/>
        </p:nvSpPr>
        <p:spPr>
          <a:xfrm>
            <a:off x="4928978" y="10288563"/>
            <a:ext cx="588815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loadEventEnd</a:t>
            </a:r>
            <a:r>
              <a:rPr lang="en" altLang="zh-CN" dirty="0">
                <a:solidFill>
                  <a:schemeClr val="bg1"/>
                </a:solidFill>
                <a:latin typeface="Helvetica Neue" panose="02000503000000020004" pitchFamily="2" charset="0"/>
              </a:rPr>
              <a:t> - </a:t>
            </a:r>
            <a:r>
              <a:rPr lang="en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navigationStart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BD04546-5007-0C40-BF08-23B7C0CFD843}"/>
              </a:ext>
            </a:extLst>
          </p:cNvPr>
          <p:cNvSpPr/>
          <p:nvPr/>
        </p:nvSpPr>
        <p:spPr>
          <a:xfrm>
            <a:off x="5072413" y="4314671"/>
            <a:ext cx="5089278" cy="637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chemeClr val="bg1"/>
                </a:solidFill>
              </a:rPr>
              <a:t>redirectEnd</a:t>
            </a:r>
            <a:r>
              <a:rPr lang="en" altLang="zh-CN" dirty="0">
                <a:solidFill>
                  <a:schemeClr val="bg1"/>
                </a:solidFill>
              </a:rPr>
              <a:t> - </a:t>
            </a:r>
            <a:r>
              <a:rPr lang="en" altLang="zh-CN" dirty="0" err="1">
                <a:solidFill>
                  <a:schemeClr val="bg1"/>
                </a:solidFill>
              </a:rPr>
              <a:t>redirectStart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4F8E8C8D-0629-EA44-B661-0E278FA284FB}"/>
              </a:ext>
            </a:extLst>
          </p:cNvPr>
          <p:cNvSpPr/>
          <p:nvPr/>
        </p:nvSpPr>
        <p:spPr>
          <a:xfrm>
            <a:off x="13088524" y="4191101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2800" b="1" dirty="0">
                <a:solidFill>
                  <a:schemeClr val="bg1"/>
                </a:solidFill>
                <a:latin typeface="+mn-ea"/>
              </a:rPr>
              <a:t>TTFB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 首</a:t>
            </a:r>
            <a:r>
              <a:rPr lang="zh-CN" altLang="en-US" sz="2800" b="1">
                <a:solidFill>
                  <a:schemeClr val="bg1"/>
                </a:solidFill>
                <a:latin typeface="+mn-ea"/>
              </a:rPr>
              <a:t>字节时间</a:t>
            </a:r>
            <a:endParaRPr lang="en" altLang="zh-CN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42E7539-8B18-6945-99D6-64EEE2997FD1}"/>
              </a:ext>
            </a:extLst>
          </p:cNvPr>
          <p:cNvSpPr/>
          <p:nvPr/>
        </p:nvSpPr>
        <p:spPr>
          <a:xfrm>
            <a:off x="16947919" y="4307085"/>
            <a:ext cx="525977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" altLang="zh-CN" dirty="0" err="1">
                <a:solidFill>
                  <a:schemeClr val="bg1"/>
                </a:solidFill>
              </a:rPr>
              <a:t>responseEnd</a:t>
            </a:r>
            <a:r>
              <a:rPr lang="en" altLang="zh-CN" dirty="0">
                <a:solidFill>
                  <a:schemeClr val="bg1"/>
                </a:solidFill>
              </a:rPr>
              <a:t> - </a:t>
            </a:r>
            <a:r>
              <a:rPr lang="en" altLang="zh-CN" dirty="0" err="1">
                <a:solidFill>
                  <a:schemeClr val="bg1"/>
                </a:solidFill>
              </a:rPr>
              <a:t>requestStart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A0AD3E1B-77D6-7240-A1F6-8A9BC5D46E58}"/>
              </a:ext>
            </a:extLst>
          </p:cNvPr>
          <p:cNvSpPr/>
          <p:nvPr/>
        </p:nvSpPr>
        <p:spPr>
          <a:xfrm>
            <a:off x="1069583" y="6605943"/>
            <a:ext cx="3472870" cy="87851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2800" b="1" dirty="0">
                <a:solidFill>
                  <a:schemeClr val="bg1"/>
                </a:solidFill>
                <a:latin typeface="+mn-ea"/>
              </a:rPr>
              <a:t>DNS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</a:rPr>
              <a:t>缓存耗时</a:t>
            </a:r>
            <a:endParaRPr lang="en" altLang="zh-CN" sz="30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02DE18C-B531-5B43-912E-602EBF8A99C1}"/>
              </a:ext>
            </a:extLst>
          </p:cNvPr>
          <p:cNvSpPr/>
          <p:nvPr/>
        </p:nvSpPr>
        <p:spPr>
          <a:xfrm>
            <a:off x="5060486" y="6641342"/>
            <a:ext cx="5796523" cy="637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>
                <a:solidFill>
                  <a:schemeClr val="bg1"/>
                </a:solidFill>
              </a:rPr>
              <a:t>domainLookupEnd</a:t>
            </a:r>
            <a:r>
              <a:rPr lang="en" altLang="zh-CN" dirty="0">
                <a:solidFill>
                  <a:schemeClr val="bg1"/>
                </a:solidFill>
              </a:rPr>
              <a:t> - </a:t>
            </a:r>
            <a:r>
              <a:rPr lang="en" altLang="zh-CN" dirty="0" err="1">
                <a:solidFill>
                  <a:schemeClr val="bg1"/>
                </a:solidFill>
              </a:rPr>
              <a:t>fetchStart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6D9DA8D-7976-3D41-92B2-993F68F6D991}"/>
              </a:ext>
            </a:extLst>
          </p:cNvPr>
          <p:cNvSpPr/>
          <p:nvPr/>
        </p:nvSpPr>
        <p:spPr>
          <a:xfrm>
            <a:off x="886703" y="2339798"/>
            <a:ext cx="296267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6433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99E3CB80-D57C-2B45-ACA0-1085456BEED3}"/>
              </a:ext>
            </a:extLst>
          </p:cNvPr>
          <p:cNvSpPr/>
          <p:nvPr/>
        </p:nvSpPr>
        <p:spPr>
          <a:xfrm>
            <a:off x="1499236" y="2807757"/>
            <a:ext cx="13377120" cy="1683841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window.btoa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("hello")</a:t>
            </a:r>
          </a:p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window.atob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("aGVsbG8=")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55C5EA3D-437E-1C46-BD42-1FFA60039015}"/>
              </a:ext>
            </a:extLst>
          </p:cNvPr>
          <p:cNvSpPr/>
          <p:nvPr/>
        </p:nvSpPr>
        <p:spPr>
          <a:xfrm>
            <a:off x="1499236" y="4698127"/>
            <a:ext cx="13359764" cy="121014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</a:t>
            </a:r>
            <a:r>
              <a:rPr lang="en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createImageBitmap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69C263A-D90F-8B4D-95EA-992CBE652BEA}"/>
              </a:ext>
            </a:extLst>
          </p:cNvPr>
          <p:cNvSpPr txBox="1"/>
          <p:nvPr/>
        </p:nvSpPr>
        <p:spPr>
          <a:xfrm>
            <a:off x="15609320" y="3059514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Base64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E42646-A9E3-E646-A60D-152A1D3A31E4}"/>
              </a:ext>
            </a:extLst>
          </p:cNvPr>
          <p:cNvSpPr txBox="1"/>
          <p:nvPr/>
        </p:nvSpPr>
        <p:spPr>
          <a:xfrm>
            <a:off x="15609320" y="4491598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Sprite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图合并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C92E87C3-5DF8-5144-B2F1-8C5E42BF0D10}"/>
              </a:ext>
            </a:extLst>
          </p:cNvPr>
          <p:cNvSpPr/>
          <p:nvPr/>
        </p:nvSpPr>
        <p:spPr>
          <a:xfrm>
            <a:off x="1481880" y="6117866"/>
            <a:ext cx="13377120" cy="121014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window.getComputedStyle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(element);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D91D6A0-D4F2-5347-A66B-5BABD4E276BB}"/>
              </a:ext>
            </a:extLst>
          </p:cNvPr>
          <p:cNvSpPr/>
          <p:nvPr/>
        </p:nvSpPr>
        <p:spPr>
          <a:xfrm>
            <a:off x="1499236" y="7542486"/>
            <a:ext cx="13377120" cy="121014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getSelection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31B52E83-DE69-5947-96E5-0858E5860205}"/>
              </a:ext>
            </a:extLst>
          </p:cNvPr>
          <p:cNvSpPr/>
          <p:nvPr/>
        </p:nvSpPr>
        <p:spPr>
          <a:xfrm>
            <a:off x="1481879" y="8967106"/>
            <a:ext cx="13377120" cy="121014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postMessage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15B34E40-1E58-9548-B8A0-26FAE980C8EE}"/>
              </a:ext>
            </a:extLst>
          </p:cNvPr>
          <p:cNvSpPr/>
          <p:nvPr/>
        </p:nvSpPr>
        <p:spPr>
          <a:xfrm>
            <a:off x="1481879" y="10443943"/>
            <a:ext cx="13394477" cy="1210144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queueMicrotask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53494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生成随机数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B32815AB-B7C4-E044-ADA1-58E30D95F95A}"/>
              </a:ext>
            </a:extLst>
          </p:cNvPr>
          <p:cNvSpPr/>
          <p:nvPr/>
        </p:nvSpPr>
        <p:spPr>
          <a:xfrm>
            <a:off x="1301253" y="3852264"/>
            <a:ext cx="14330018" cy="200066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var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arr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= new Uint32Array(2);</a:t>
            </a:r>
          </a:p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window.crypto.getRandomValues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arr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);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B8ECB19-D12D-CB45-AD00-45926B75D430}"/>
              </a:ext>
            </a:extLst>
          </p:cNvPr>
          <p:cNvSpPr/>
          <p:nvPr/>
        </p:nvSpPr>
        <p:spPr>
          <a:xfrm>
            <a:off x="1078435" y="6186997"/>
            <a:ext cx="785663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Uint32Array(2)</a:t>
            </a:r>
            <a:r>
              <a:rPr lang="en-US" altLang="zh-CN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[1386750091, 412288628]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77E084A-8EC6-EC4D-80B7-1306BF35C7AC}"/>
              </a:ext>
            </a:extLst>
          </p:cNvPr>
          <p:cNvSpPr/>
          <p:nvPr/>
        </p:nvSpPr>
        <p:spPr>
          <a:xfrm>
            <a:off x="15965294" y="3852263"/>
            <a:ext cx="6363958" cy="200066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Math.random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80CBADE-0C59-5142-9E38-441FDFB75C81}"/>
              </a:ext>
            </a:extLst>
          </p:cNvPr>
          <p:cNvSpPr txBox="1"/>
          <p:nvPr/>
        </p:nvSpPr>
        <p:spPr>
          <a:xfrm>
            <a:off x="1301252" y="6858000"/>
            <a:ext cx="7777179" cy="900102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密码学安全的随机数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F3E8755-4345-FD41-A1D2-CDB643F6FF2B}"/>
              </a:ext>
            </a:extLst>
          </p:cNvPr>
          <p:cNvSpPr txBox="1"/>
          <p:nvPr/>
        </p:nvSpPr>
        <p:spPr>
          <a:xfrm>
            <a:off x="11891193" y="6858000"/>
            <a:ext cx="7777179" cy="900102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密码学不安全的随机数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90EB367-6CFA-1D45-89BE-A0DA95C6246A}"/>
              </a:ext>
            </a:extLst>
          </p:cNvPr>
          <p:cNvSpPr/>
          <p:nvPr/>
        </p:nvSpPr>
        <p:spPr>
          <a:xfrm>
            <a:off x="1078435" y="7933376"/>
            <a:ext cx="1219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伪随机数的评价标准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可以通过所有随机性统计检验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不可预测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不能可靠地重复产生</a:t>
            </a:r>
          </a:p>
        </p:txBody>
      </p:sp>
      <p:pic>
        <p:nvPicPr>
          <p:cNvPr id="19" name="Picture 2" descr="这里写图片描述">
            <a:extLst>
              <a:ext uri="{FF2B5EF4-FFF2-40B4-BE49-F238E27FC236}">
                <a16:creationId xmlns:a16="http://schemas.microsoft.com/office/drawing/2014/main" id="{84630B98-A4AB-F341-AB9C-F0BE180BB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27" y="10759487"/>
            <a:ext cx="6651966" cy="900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B767DB7-59F8-FE46-8A36-FB512D840181}"/>
              </a:ext>
            </a:extLst>
          </p:cNvPr>
          <p:cNvSpPr/>
          <p:nvPr/>
        </p:nvSpPr>
        <p:spPr>
          <a:xfrm>
            <a:off x="1487427" y="11853168"/>
            <a:ext cx="2749471" cy="861774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线性拟合</a:t>
            </a:r>
          </a:p>
        </p:txBody>
      </p:sp>
    </p:spTree>
    <p:extLst>
      <p:ext uri="{BB962C8B-B14F-4D97-AF65-F5344CB8AC3E}">
        <p14:creationId xmlns:p14="http://schemas.microsoft.com/office/powerpoint/2010/main" val="1996233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83E335F2-D100-3043-9CFE-991B2010D204}"/>
              </a:ext>
            </a:extLst>
          </p:cNvPr>
          <p:cNvSpPr txBox="1"/>
          <p:nvPr/>
        </p:nvSpPr>
        <p:spPr>
          <a:xfrm>
            <a:off x="910424" y="1020085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基础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7507F35E-5BD6-164C-A4C7-4CEB43EF37BE}"/>
              </a:ext>
            </a:extLst>
          </p:cNvPr>
          <p:cNvSpPr/>
          <p:nvPr/>
        </p:nvSpPr>
        <p:spPr>
          <a:xfrm>
            <a:off x="8394589" y="799731"/>
            <a:ext cx="3936225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浮点数运算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3AAD211-82E8-4349-845D-023E8A30E9E5}"/>
              </a:ext>
            </a:extLst>
          </p:cNvPr>
          <p:cNvSpPr/>
          <p:nvPr/>
        </p:nvSpPr>
        <p:spPr>
          <a:xfrm>
            <a:off x="12735335" y="799730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原型继承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96934876-BCF5-534F-92DA-70CE842977AF}"/>
              </a:ext>
            </a:extLst>
          </p:cNvPr>
          <p:cNvSpPr/>
          <p:nvPr/>
        </p:nvSpPr>
        <p:spPr>
          <a:xfrm>
            <a:off x="8394589" y="2391685"/>
            <a:ext cx="3936225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进制转换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829249BB-BAC1-DE45-9123-477B3005A83D}"/>
              </a:ext>
            </a:extLst>
          </p:cNvPr>
          <p:cNvSpPr/>
          <p:nvPr/>
        </p:nvSpPr>
        <p:spPr>
          <a:xfrm>
            <a:off x="12735335" y="2391684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短网址系统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FADBF0C-DFE1-2347-881A-86D8027B0ED5}"/>
              </a:ext>
            </a:extLst>
          </p:cNvPr>
          <p:cNvSpPr txBox="1"/>
          <p:nvPr/>
        </p:nvSpPr>
        <p:spPr>
          <a:xfrm>
            <a:off x="1119145" y="4692434"/>
            <a:ext cx="622587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BOM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E965279-C6BB-6C48-A836-374BEC69DEFE}"/>
              </a:ext>
            </a:extLst>
          </p:cNvPr>
          <p:cNvSpPr/>
          <p:nvPr/>
        </p:nvSpPr>
        <p:spPr>
          <a:xfrm>
            <a:off x="8394589" y="4340909"/>
            <a:ext cx="397631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图片粘贴上传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DB1696C-BCCB-2D4A-8031-F372DA89B63A}"/>
              </a:ext>
            </a:extLst>
          </p:cNvPr>
          <p:cNvSpPr/>
          <p:nvPr/>
        </p:nvSpPr>
        <p:spPr>
          <a:xfrm>
            <a:off x="8394589" y="5948553"/>
            <a:ext cx="397631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 Worker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F454B086-49E8-6841-9C2E-436C6D9D7C3D}"/>
              </a:ext>
            </a:extLst>
          </p:cNvPr>
          <p:cNvSpPr/>
          <p:nvPr/>
        </p:nvSpPr>
        <p:spPr>
          <a:xfrm>
            <a:off x="8354498" y="7868465"/>
            <a:ext cx="397631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图片懒加载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F33E0AA3-F5CD-814E-94B2-11CA642612F6}"/>
              </a:ext>
            </a:extLst>
          </p:cNvPr>
          <p:cNvSpPr/>
          <p:nvPr/>
        </p:nvSpPr>
        <p:spPr>
          <a:xfrm>
            <a:off x="12735335" y="4340909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webRTC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截屏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FEA3CF2-F7AA-304B-AFEC-54C82F8F40FD}"/>
              </a:ext>
            </a:extLst>
          </p:cNvPr>
          <p:cNvSpPr txBox="1"/>
          <p:nvPr/>
        </p:nvSpPr>
        <p:spPr>
          <a:xfrm>
            <a:off x="1119145" y="7868465"/>
            <a:ext cx="524189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4AC8D1E-326D-F44C-B666-640B2E5CE19A}"/>
              </a:ext>
            </a:extLst>
          </p:cNvPr>
          <p:cNvSpPr txBox="1"/>
          <p:nvPr/>
        </p:nvSpPr>
        <p:spPr>
          <a:xfrm>
            <a:off x="1119145" y="9969209"/>
            <a:ext cx="548043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四、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B4930CF-AE74-BF48-957D-65309C9EED41}"/>
              </a:ext>
            </a:extLst>
          </p:cNvPr>
          <p:cNvSpPr/>
          <p:nvPr/>
        </p:nvSpPr>
        <p:spPr>
          <a:xfrm>
            <a:off x="12735335" y="7868465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Vitual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EEDCABF9-B281-D641-AC6E-AB40B831E4B7}"/>
              </a:ext>
            </a:extLst>
          </p:cNvPr>
          <p:cNvSpPr/>
          <p:nvPr/>
        </p:nvSpPr>
        <p:spPr>
          <a:xfrm>
            <a:off x="8394589" y="10353182"/>
            <a:ext cx="397631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6A2AB80C-18F1-D544-A441-3C3283FEB264}"/>
              </a:ext>
            </a:extLst>
          </p:cNvPr>
          <p:cNvSpPr/>
          <p:nvPr/>
        </p:nvSpPr>
        <p:spPr>
          <a:xfrm>
            <a:off x="12735335" y="10353182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预处理器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主题换肤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F8D93F1-43DA-F647-9690-E4839A8DAC92}"/>
              </a:ext>
            </a:extLst>
          </p:cNvPr>
          <p:cNvSpPr txBox="1"/>
          <p:nvPr/>
        </p:nvSpPr>
        <p:spPr>
          <a:xfrm>
            <a:off x="18506661" y="11489635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BC87678A-3C4F-8240-84AE-229019D511A3}"/>
              </a:ext>
            </a:extLst>
          </p:cNvPr>
          <p:cNvSpPr/>
          <p:nvPr/>
        </p:nvSpPr>
        <p:spPr>
          <a:xfrm>
            <a:off x="8394589" y="11880907"/>
            <a:ext cx="397631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Postcss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插件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B1575A0-92AD-D744-9511-690E035C6D32}"/>
              </a:ext>
            </a:extLst>
          </p:cNvPr>
          <p:cNvSpPr/>
          <p:nvPr/>
        </p:nvSpPr>
        <p:spPr>
          <a:xfrm>
            <a:off x="12735335" y="5948553"/>
            <a:ext cx="4916561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语音聊天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6315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5197A49-E504-E240-B2E2-ED69E1B4FFD5}"/>
              </a:ext>
            </a:extLst>
          </p:cNvPr>
          <p:cNvSpPr/>
          <p:nvPr/>
        </p:nvSpPr>
        <p:spPr>
          <a:xfrm>
            <a:off x="7246991" y="5823461"/>
            <a:ext cx="4739269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apply</a:t>
            </a:r>
            <a:endParaRPr kumimoji="0" lang="zh-CN" altLang="en-US" sz="32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467C6B38-5FE1-B546-9FB5-AEC3A4C1CE8A}"/>
              </a:ext>
            </a:extLst>
          </p:cNvPr>
          <p:cNvSpPr/>
          <p:nvPr/>
        </p:nvSpPr>
        <p:spPr>
          <a:xfrm>
            <a:off x="7246991" y="7551430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construct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A68148E1-112A-1A4E-866A-011931209778}"/>
              </a:ext>
            </a:extLst>
          </p:cNvPr>
          <p:cNvSpPr/>
          <p:nvPr/>
        </p:nvSpPr>
        <p:spPr>
          <a:xfrm>
            <a:off x="7246991" y="9223646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defineProperty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25A63E56-1192-4842-8D19-657C3D75C141}"/>
              </a:ext>
            </a:extLst>
          </p:cNvPr>
          <p:cNvSpPr/>
          <p:nvPr/>
        </p:nvSpPr>
        <p:spPr>
          <a:xfrm>
            <a:off x="7246990" y="10895862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deleteProperty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57ED5447-A8B5-F64F-94AA-20ADF4EC7F1E}"/>
              </a:ext>
            </a:extLst>
          </p:cNvPr>
          <p:cNvSpPr/>
          <p:nvPr/>
        </p:nvSpPr>
        <p:spPr>
          <a:xfrm>
            <a:off x="12803833" y="5852160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get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DC05E96E-EF66-284B-B4A6-9CC3CA06887A}"/>
              </a:ext>
            </a:extLst>
          </p:cNvPr>
          <p:cNvSpPr/>
          <p:nvPr/>
        </p:nvSpPr>
        <p:spPr>
          <a:xfrm>
            <a:off x="12803833" y="7479768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set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40C00962-AAA8-DE41-A203-FD13A8E26629}"/>
              </a:ext>
            </a:extLst>
          </p:cNvPr>
          <p:cNvSpPr/>
          <p:nvPr/>
        </p:nvSpPr>
        <p:spPr>
          <a:xfrm>
            <a:off x="12803833" y="9107376"/>
            <a:ext cx="4739270" cy="118058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has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FF31BD5-43DC-E747-82D1-9DEAB25016F9}"/>
              </a:ext>
            </a:extLst>
          </p:cNvPr>
          <p:cNvSpPr/>
          <p:nvPr/>
        </p:nvSpPr>
        <p:spPr>
          <a:xfrm>
            <a:off x="1672093" y="3729313"/>
            <a:ext cx="198501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 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对象用于创建一个对象的代理，从而实现基本操作的拦截和自定义（如属性查找、赋值、枚举、函数调用等）</a:t>
            </a:r>
          </a:p>
        </p:txBody>
      </p:sp>
    </p:spTree>
    <p:extLst>
      <p:ext uri="{BB962C8B-B14F-4D97-AF65-F5344CB8AC3E}">
        <p14:creationId xmlns:p14="http://schemas.microsoft.com/office/powerpoint/2010/main" val="3452771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Reflect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B4B19CA8-E349-3942-B47E-6A687983A46E}"/>
              </a:ext>
            </a:extLst>
          </p:cNvPr>
          <p:cNvSpPr/>
          <p:nvPr/>
        </p:nvSpPr>
        <p:spPr>
          <a:xfrm>
            <a:off x="6556916" y="3440182"/>
            <a:ext cx="4739269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Reflect.apply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B4D01AEA-CC04-ED4E-9326-B57A8A7472AA}"/>
              </a:ext>
            </a:extLst>
          </p:cNvPr>
          <p:cNvSpPr/>
          <p:nvPr/>
        </p:nvSpPr>
        <p:spPr>
          <a:xfrm>
            <a:off x="6556916" y="5168151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Reflect.construct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54E373A2-0847-0E48-AA09-CD20EE1AA06E}"/>
              </a:ext>
            </a:extLst>
          </p:cNvPr>
          <p:cNvSpPr/>
          <p:nvPr/>
        </p:nvSpPr>
        <p:spPr>
          <a:xfrm>
            <a:off x="6556916" y="6840367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Reflect.defineProperty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DD27322A-9C65-AC4E-8846-47F96DA72AAB}"/>
              </a:ext>
            </a:extLst>
          </p:cNvPr>
          <p:cNvSpPr/>
          <p:nvPr/>
        </p:nvSpPr>
        <p:spPr>
          <a:xfrm>
            <a:off x="6556915" y="8512583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Reflect.deleteProperty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43AFE50-8308-C842-BCB6-57690EDE67A5}"/>
              </a:ext>
            </a:extLst>
          </p:cNvPr>
          <p:cNvSpPr/>
          <p:nvPr/>
        </p:nvSpPr>
        <p:spPr>
          <a:xfrm>
            <a:off x="12180475" y="3440182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Reflect.get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60F326A6-8627-1F4B-9D37-5AC5300715C0}"/>
              </a:ext>
            </a:extLst>
          </p:cNvPr>
          <p:cNvSpPr/>
          <p:nvPr/>
        </p:nvSpPr>
        <p:spPr>
          <a:xfrm>
            <a:off x="12180475" y="5067790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Reflect.set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EF43CB0C-1165-1F4C-B421-40A79585414E}"/>
              </a:ext>
            </a:extLst>
          </p:cNvPr>
          <p:cNvSpPr/>
          <p:nvPr/>
        </p:nvSpPr>
        <p:spPr>
          <a:xfrm>
            <a:off x="12180475" y="6695398"/>
            <a:ext cx="473927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32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Reflect.has</a:t>
            </a:r>
            <a:endParaRPr lang="zh-CN" altLang="en-US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7410774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418E62-05D1-CF4E-A2A0-17EC97C0D6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07610D-9EDB-574F-8BFF-8C4F657940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7860F5CC-B1AD-B442-8471-BFB5AFFB1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E4C17F2-F9FD-354A-9F2E-584480047794}"/>
              </a:ext>
            </a:extLst>
          </p:cNvPr>
          <p:cNvSpPr txBox="1"/>
          <p:nvPr/>
        </p:nvSpPr>
        <p:spPr>
          <a:xfrm>
            <a:off x="6046138" y="5403904"/>
            <a:ext cx="12291723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三、</a:t>
            </a:r>
            <a:r>
              <a:rPr kumimoji="1" lang="en-US" altLang="zh-CN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DOM</a:t>
            </a:r>
            <a:endParaRPr kumimoji="1" lang="zh-CN" altLang="en-US" sz="88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02684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尺寸</a:t>
            </a:r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和定位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51FCA94-4074-954A-A835-8D6957434FF1}"/>
              </a:ext>
            </a:extLst>
          </p:cNvPr>
          <p:cNvSpPr/>
          <p:nvPr/>
        </p:nvSpPr>
        <p:spPr>
          <a:xfrm>
            <a:off x="2332778" y="4235653"/>
            <a:ext cx="585921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style.width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902305E5-B9EE-1A44-B723-AFE0A26493AF}"/>
              </a:ext>
            </a:extLst>
          </p:cNvPr>
          <p:cNvSpPr/>
          <p:nvPr/>
        </p:nvSpPr>
        <p:spPr>
          <a:xfrm>
            <a:off x="2332778" y="5963622"/>
            <a:ext cx="585921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getComputedStyle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2C15C1F0-2DD2-EA46-A49D-6D344B4B1DBF}"/>
              </a:ext>
            </a:extLst>
          </p:cNvPr>
          <p:cNvSpPr/>
          <p:nvPr/>
        </p:nvSpPr>
        <p:spPr>
          <a:xfrm>
            <a:off x="2332778" y="7635838"/>
            <a:ext cx="585921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offsetWidth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04CEB3CA-1D9D-E648-B9A4-DA3749562871}"/>
              </a:ext>
            </a:extLst>
          </p:cNvPr>
          <p:cNvSpPr/>
          <p:nvPr/>
        </p:nvSpPr>
        <p:spPr>
          <a:xfrm>
            <a:off x="2332779" y="11099158"/>
            <a:ext cx="585921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getBoudingClientRect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ACC393CD-C474-8640-8FD7-DD505AEA254C}"/>
              </a:ext>
            </a:extLst>
          </p:cNvPr>
          <p:cNvSpPr/>
          <p:nvPr/>
        </p:nvSpPr>
        <p:spPr>
          <a:xfrm>
            <a:off x="2332778" y="9367498"/>
            <a:ext cx="585921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clientWidth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8DF4DF4C-397C-0A4D-BECD-232B7ACF1332}"/>
              </a:ext>
            </a:extLst>
          </p:cNvPr>
          <p:cNvSpPr/>
          <p:nvPr/>
        </p:nvSpPr>
        <p:spPr>
          <a:xfrm>
            <a:off x="9796261" y="4216891"/>
            <a:ext cx="4791478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offsetTop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321DC11F-47DB-8242-82F9-63AC1BE4EDCE}"/>
              </a:ext>
            </a:extLst>
          </p:cNvPr>
          <p:cNvSpPr/>
          <p:nvPr/>
        </p:nvSpPr>
        <p:spPr>
          <a:xfrm>
            <a:off x="9796261" y="5944860"/>
            <a:ext cx="4791478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 err="1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offsetLeft</a:t>
            </a:r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5FD5767-91FD-9A4B-A651-0008DE0C9CD4}"/>
              </a:ext>
            </a:extLst>
          </p:cNvPr>
          <p:cNvSpPr txBox="1"/>
          <p:nvPr/>
        </p:nvSpPr>
        <p:spPr>
          <a:xfrm>
            <a:off x="9796261" y="2929629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定位</a:t>
            </a:r>
            <a:endParaRPr kumimoji="1" lang="zh-CN" altLang="en-US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0D4EFFA-1FC7-C445-B7F6-9875F381C80B}"/>
              </a:ext>
            </a:extLst>
          </p:cNvPr>
          <p:cNvSpPr txBox="1"/>
          <p:nvPr/>
        </p:nvSpPr>
        <p:spPr>
          <a:xfrm>
            <a:off x="2332778" y="2944700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尺寸</a:t>
            </a:r>
            <a:endParaRPr kumimoji="1" lang="zh-CN" altLang="en-US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9A2CA55-0E45-C24D-9EA6-3C806E82BAD1}"/>
              </a:ext>
            </a:extLst>
          </p:cNvPr>
          <p:cNvSpPr txBox="1"/>
          <p:nvPr/>
        </p:nvSpPr>
        <p:spPr>
          <a:xfrm>
            <a:off x="10580057" y="9782415"/>
            <a:ext cx="1147116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隐藏元素的宽度如何获取？</a:t>
            </a:r>
          </a:p>
        </p:txBody>
      </p:sp>
    </p:spTree>
    <p:extLst>
      <p:ext uri="{BB962C8B-B14F-4D97-AF65-F5344CB8AC3E}">
        <p14:creationId xmlns:p14="http://schemas.microsoft.com/office/powerpoint/2010/main" val="3805410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图片懒加载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DF75CF1-0A6E-FA43-9601-F68C29F9C46D}"/>
              </a:ext>
            </a:extLst>
          </p:cNvPr>
          <p:cNvSpPr txBox="1"/>
          <p:nvPr/>
        </p:nvSpPr>
        <p:spPr>
          <a:xfrm>
            <a:off x="12901588" y="6805842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endParaRPr kumimoji="1" lang="zh-CN" altLang="en-US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0B8BEDE-0997-E34D-A18D-7CD31855F043}"/>
              </a:ext>
            </a:extLst>
          </p:cNvPr>
          <p:cNvSpPr/>
          <p:nvPr/>
        </p:nvSpPr>
        <p:spPr>
          <a:xfrm>
            <a:off x="10141659" y="3066082"/>
            <a:ext cx="4100679" cy="6475890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A99D4BC9-CD0C-E54F-BB28-7534FE266C8F}"/>
              </a:ext>
            </a:extLst>
          </p:cNvPr>
          <p:cNvSpPr/>
          <p:nvPr/>
        </p:nvSpPr>
        <p:spPr>
          <a:xfrm>
            <a:off x="10600488" y="1396896"/>
            <a:ext cx="3183023" cy="9814263"/>
          </a:xfrm>
          <a:prstGeom prst="roundRect">
            <a:avLst>
              <a:gd name="adj" fmla="val 4238"/>
            </a:avLst>
          </a:prstGeom>
          <a:solidFill>
            <a:srgbClr val="00A2FF">
              <a:alpha val="5019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endParaRPr lang="zh-CN" altLang="en-US" sz="4000" b="0" dirty="0">
              <a:solidFill>
                <a:schemeClr val="bg1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1870F7C4-32F1-C846-88A6-26931C243DB3}"/>
              </a:ext>
            </a:extLst>
          </p:cNvPr>
          <p:cNvSpPr/>
          <p:nvPr/>
        </p:nvSpPr>
        <p:spPr>
          <a:xfrm>
            <a:off x="11568543" y="9753111"/>
            <a:ext cx="1246909" cy="1246909"/>
          </a:xfrm>
          <a:prstGeom prst="roundRect">
            <a:avLst/>
          </a:prstGeom>
          <a:solidFill>
            <a:schemeClr val="accent4"/>
          </a:solidFill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l"/>
            <a:endParaRPr kumimoji="1" lang="zh-CN" altLang="en-US" sz="6000" b="0" dirty="0" err="1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CE8C716-E025-DF4C-8DF7-E3E28DCE7647}"/>
              </a:ext>
            </a:extLst>
          </p:cNvPr>
          <p:cNvSpPr/>
          <p:nvPr/>
        </p:nvSpPr>
        <p:spPr>
          <a:xfrm>
            <a:off x="-257668" y="11710129"/>
            <a:ext cx="246416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parent.scrollHeight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-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parent.scrollTop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&lt;=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parent.offsetHeight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81A62C0-DC3B-244A-B1FA-57BB6916D98F}"/>
              </a:ext>
            </a:extLst>
          </p:cNvPr>
          <p:cNvSpPr/>
          <p:nvPr/>
        </p:nvSpPr>
        <p:spPr>
          <a:xfrm>
            <a:off x="15975745" y="5638965"/>
            <a:ext cx="7388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parent.scrollHeight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FCE7B01-C74A-0540-99A9-480EA768799A}"/>
              </a:ext>
            </a:extLst>
          </p:cNvPr>
          <p:cNvSpPr/>
          <p:nvPr/>
        </p:nvSpPr>
        <p:spPr>
          <a:xfrm>
            <a:off x="6559691" y="1668404"/>
            <a:ext cx="62557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parent.scrollTop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1075833-A835-C54D-8756-93EBD8B665C2}"/>
              </a:ext>
            </a:extLst>
          </p:cNvPr>
          <p:cNvSpPr/>
          <p:nvPr/>
        </p:nvSpPr>
        <p:spPr>
          <a:xfrm>
            <a:off x="1358873" y="5713335"/>
            <a:ext cx="80815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parent. 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offsetHeight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B78E949F-5048-2843-B91B-89C8CD639AF8}"/>
              </a:ext>
            </a:extLst>
          </p:cNvPr>
          <p:cNvSpPr/>
          <p:nvPr/>
        </p:nvSpPr>
        <p:spPr>
          <a:xfrm flipH="1">
            <a:off x="13190011" y="1494736"/>
            <a:ext cx="458829" cy="1473506"/>
          </a:xfrm>
          <a:prstGeom prst="rightBrace">
            <a:avLst>
              <a:gd name="adj1" fmla="val 56310"/>
              <a:gd name="adj2" fmla="val 50000"/>
            </a:avLst>
          </a:prstGeom>
          <a:noFill/>
          <a:ln w="50800" cap="flat">
            <a:solidFill>
              <a:schemeClr val="bg1"/>
            </a:solidFill>
            <a:prstDash val="solid"/>
            <a:miter lim="400000"/>
            <a:headEnd type="none" w="med" len="med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右大括号 20">
            <a:extLst>
              <a:ext uri="{FF2B5EF4-FFF2-40B4-BE49-F238E27FC236}">
                <a16:creationId xmlns:a16="http://schemas.microsoft.com/office/drawing/2014/main" id="{CFC902D9-A564-9546-A069-6FEF7656BB4E}"/>
              </a:ext>
            </a:extLst>
          </p:cNvPr>
          <p:cNvSpPr/>
          <p:nvPr/>
        </p:nvSpPr>
        <p:spPr>
          <a:xfrm flipH="1">
            <a:off x="9453415" y="3066082"/>
            <a:ext cx="458829" cy="6475890"/>
          </a:xfrm>
          <a:prstGeom prst="rightBrace">
            <a:avLst>
              <a:gd name="adj1" fmla="val 56310"/>
              <a:gd name="adj2" fmla="val 50000"/>
            </a:avLst>
          </a:prstGeom>
          <a:noFill/>
          <a:ln w="50800" cap="flat">
            <a:solidFill>
              <a:schemeClr val="bg1"/>
            </a:solidFill>
            <a:prstDash val="solid"/>
            <a:miter lim="400000"/>
            <a:headEnd type="none" w="med" len="med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右大括号 21">
            <a:extLst>
              <a:ext uri="{FF2B5EF4-FFF2-40B4-BE49-F238E27FC236}">
                <a16:creationId xmlns:a16="http://schemas.microsoft.com/office/drawing/2014/main" id="{B31DC9C1-A259-D94D-993E-C8F1F552B59B}"/>
              </a:ext>
            </a:extLst>
          </p:cNvPr>
          <p:cNvSpPr/>
          <p:nvPr/>
        </p:nvSpPr>
        <p:spPr>
          <a:xfrm>
            <a:off x="14064225" y="1494737"/>
            <a:ext cx="1340750" cy="9505284"/>
          </a:xfrm>
          <a:prstGeom prst="rightBrace">
            <a:avLst>
              <a:gd name="adj1" fmla="val 56310"/>
              <a:gd name="adj2" fmla="val 50000"/>
            </a:avLst>
          </a:prstGeom>
          <a:noFill/>
          <a:ln w="50800" cap="flat">
            <a:solidFill>
              <a:schemeClr val="bg1"/>
            </a:solidFill>
            <a:prstDash val="solid"/>
            <a:miter lim="400000"/>
            <a:headEnd type="none" w="med" len="med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805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图片懒加载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7523E99-107A-C941-8968-EA4C89058621}"/>
              </a:ext>
            </a:extLst>
          </p:cNvPr>
          <p:cNvSpPr/>
          <p:nvPr/>
        </p:nvSpPr>
        <p:spPr>
          <a:xfrm>
            <a:off x="5062331" y="3336380"/>
            <a:ext cx="1219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Intersection Observer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96EAAF5-6C30-EF43-AAED-3A8FAF670FC7}"/>
              </a:ext>
            </a:extLst>
          </p:cNvPr>
          <p:cNvSpPr/>
          <p:nvPr/>
        </p:nvSpPr>
        <p:spPr>
          <a:xfrm>
            <a:off x="1842052" y="5728302"/>
            <a:ext cx="2069989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提供了一种异步观察目标元素与其祖先元素或顶级文档视窗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5000" b="0" u="sng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viewport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交叉状态的方法。祖先元素与视窗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5000" b="0" u="sng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viewport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被称为根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root)</a:t>
            </a:r>
            <a:endParaRPr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DA9C6DC-4C26-924C-8BA3-7689F4D0100B}"/>
              </a:ext>
            </a:extLst>
          </p:cNvPr>
          <p:cNvSpPr/>
          <p:nvPr/>
        </p:nvSpPr>
        <p:spPr>
          <a:xfrm>
            <a:off x="3855815" y="9957571"/>
            <a:ext cx="1561106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https://developer.mozilla.org/zh-CN/docs/Web/API/IntersectionObserver</a:t>
            </a:r>
          </a:p>
        </p:txBody>
      </p:sp>
    </p:spTree>
    <p:extLst>
      <p:ext uri="{BB962C8B-B14F-4D97-AF65-F5344CB8AC3E}">
        <p14:creationId xmlns:p14="http://schemas.microsoft.com/office/powerpoint/2010/main" val="36920273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尺寸</a:t>
            </a:r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和定位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B81FBA7-9A8C-214F-A3B6-37A4CE6BB550}"/>
              </a:ext>
            </a:extLst>
          </p:cNvPr>
          <p:cNvGrpSpPr/>
          <p:nvPr/>
        </p:nvGrpSpPr>
        <p:grpSpPr>
          <a:xfrm>
            <a:off x="8406370" y="3516265"/>
            <a:ext cx="7571260" cy="2946319"/>
            <a:chOff x="5394911" y="6811938"/>
            <a:chExt cx="7571260" cy="2946319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D788FED-EADF-FD4F-AF84-8D8A83BF03BE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5" name="图形 14">
                <a:extLst>
                  <a:ext uri="{FF2B5EF4-FFF2-40B4-BE49-F238E27FC236}">
                    <a16:creationId xmlns:a16="http://schemas.microsoft.com/office/drawing/2014/main" id="{CD7EA301-844C-6C42-92DF-6C34682865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6" name="圆角矩形 15">
                <a:extLst>
                  <a:ext uri="{FF2B5EF4-FFF2-40B4-BE49-F238E27FC236}">
                    <a16:creationId xmlns:a16="http://schemas.microsoft.com/office/drawing/2014/main" id="{16B1D928-2175-1F45-993E-0DBFACF14C81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练习</a:t>
                </a:r>
              </a:p>
            </p:txBody>
          </p:sp>
        </p:grpSp>
        <p:sp>
          <p:nvSpPr>
            <p:cNvPr id="14" name="梯形 13">
              <a:extLst>
                <a:ext uri="{FF2B5EF4-FFF2-40B4-BE49-F238E27FC236}">
                  <a16:creationId xmlns:a16="http://schemas.microsoft.com/office/drawing/2014/main" id="{8FCC1920-FECF-DD4F-9E99-FE55D068F1C9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BDF75CF1-0A6E-FA43-9601-F68C29F9C46D}"/>
              </a:ext>
            </a:extLst>
          </p:cNvPr>
          <p:cNvSpPr txBox="1"/>
          <p:nvPr/>
        </p:nvSpPr>
        <p:spPr>
          <a:xfrm>
            <a:off x="9008977" y="7969623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图片懒加载</a:t>
            </a:r>
          </a:p>
        </p:txBody>
      </p:sp>
    </p:spTree>
    <p:extLst>
      <p:ext uri="{BB962C8B-B14F-4D97-AF65-F5344CB8AC3E}">
        <p14:creationId xmlns:p14="http://schemas.microsoft.com/office/powerpoint/2010/main" val="10667932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636604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Fragment</a:t>
            </a:r>
            <a:endParaRPr kumimoji="1" lang="zh-CN" altLang="en-US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F55E676-DF33-B944-A509-848038716C63}"/>
              </a:ext>
            </a:extLst>
          </p:cNvPr>
          <p:cNvSpPr/>
          <p:nvPr/>
        </p:nvSpPr>
        <p:spPr>
          <a:xfrm>
            <a:off x="1984552" y="3852631"/>
            <a:ext cx="1637991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document.createDocumentFragment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()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DD7C3D-5D02-BF46-A965-707160EF17B6}"/>
              </a:ext>
            </a:extLst>
          </p:cNvPr>
          <p:cNvSpPr txBox="1"/>
          <p:nvPr/>
        </p:nvSpPr>
        <p:spPr>
          <a:xfrm>
            <a:off x="1984552" y="6205726"/>
            <a:ext cx="1637991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避免频繁大量的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操作，提升性能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AF3BA21-BD31-FF41-B0A6-2B1890110DEE}"/>
              </a:ext>
            </a:extLst>
          </p:cNvPr>
          <p:cNvSpPr/>
          <p:nvPr/>
        </p:nvSpPr>
        <p:spPr>
          <a:xfrm>
            <a:off x="1984552" y="9610204"/>
            <a:ext cx="1837078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https://developer.mozilla.org/zh-CN/docs/Web/API/Document/createDocumentFragment</a:t>
            </a:r>
          </a:p>
        </p:txBody>
      </p:sp>
    </p:spTree>
    <p:extLst>
      <p:ext uri="{BB962C8B-B14F-4D97-AF65-F5344CB8AC3E}">
        <p14:creationId xmlns:p14="http://schemas.microsoft.com/office/powerpoint/2010/main" val="37961848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高性能</a:t>
            </a:r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编程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4CA78C66-5F43-D346-8755-1BEE85D050F9}"/>
              </a:ext>
            </a:extLst>
          </p:cNvPr>
          <p:cNvSpPr/>
          <p:nvPr/>
        </p:nvSpPr>
        <p:spPr>
          <a:xfrm>
            <a:off x="13177222" y="4974247"/>
            <a:ext cx="815668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减少重排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360C9394-432C-E345-9EDA-53753D9F173D}"/>
              </a:ext>
            </a:extLst>
          </p:cNvPr>
          <p:cNvSpPr/>
          <p:nvPr/>
        </p:nvSpPr>
        <p:spPr>
          <a:xfrm>
            <a:off x="13122380" y="6646463"/>
            <a:ext cx="821152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批量修改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D17209FB-8A55-1A46-AB49-9BF4757EE749}"/>
              </a:ext>
            </a:extLst>
          </p:cNvPr>
          <p:cNvSpPr/>
          <p:nvPr/>
        </p:nvSpPr>
        <p:spPr>
          <a:xfrm>
            <a:off x="13067539" y="8318679"/>
            <a:ext cx="8211523" cy="251165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事件委托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Event Delegation</a:t>
            </a:r>
            <a:r>
              <a:rPr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D14DE07-830B-FC4B-B2B5-5C6741365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889" y="3887743"/>
            <a:ext cx="5670584" cy="75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27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119BFB4-47AE-1C42-B588-E6FA40C077B5}"/>
              </a:ext>
            </a:extLst>
          </p:cNvPr>
          <p:cNvSpPr txBox="1"/>
          <p:nvPr/>
        </p:nvSpPr>
        <p:spPr>
          <a:xfrm>
            <a:off x="1219201" y="998168"/>
            <a:ext cx="905256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引起重排的操作：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585A0D9-A7FE-E84D-8E80-6D36AAF40E30}"/>
              </a:ext>
            </a:extLst>
          </p:cNvPr>
          <p:cNvSpPr txBox="1"/>
          <p:nvPr/>
        </p:nvSpPr>
        <p:spPr>
          <a:xfrm>
            <a:off x="12192000" y="2465002"/>
            <a:ext cx="621956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D13E9E6-5527-9D44-9FB4-BEBD6877B600}"/>
              </a:ext>
            </a:extLst>
          </p:cNvPr>
          <p:cNvSpPr/>
          <p:nvPr/>
        </p:nvSpPr>
        <p:spPr>
          <a:xfrm>
            <a:off x="1219201" y="2221067"/>
            <a:ext cx="10786216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浏览器窗口大小发生改变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元素尺寸或位置发生改变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元素内容变化（文字数量或图片大小等等）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添加或者删除可见的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元素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激活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伪类（例如：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hover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查询某些属性或调用某些方法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引起回流的属性和方法：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scrollIntoView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scrollIntoViewIffNeeded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getComputedStyle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getBoundingClientRect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scrollTo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endParaRPr lang="en" altLang="zh-CN" sz="4000" b="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76976B-53AB-4B48-B46B-4C7D6D89FFD8}"/>
              </a:ext>
            </a:extLst>
          </p:cNvPr>
          <p:cNvSpPr/>
          <p:nvPr/>
        </p:nvSpPr>
        <p:spPr>
          <a:xfrm>
            <a:off x="12192000" y="3687901"/>
            <a:ext cx="1185424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避免频繁操作样式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避免频繁操作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fragment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Vitual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indent="-742950"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避免频繁读取引发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reflow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的属性</a:t>
            </a:r>
          </a:p>
          <a:p>
            <a:pPr marL="742950" indent="-742950"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创建图层（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transfer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will-change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indent="-742950"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不要使用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table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布局</a:t>
            </a:r>
          </a:p>
        </p:txBody>
      </p:sp>
    </p:spTree>
    <p:extLst>
      <p:ext uri="{BB962C8B-B14F-4D97-AF65-F5344CB8AC3E}">
        <p14:creationId xmlns:p14="http://schemas.microsoft.com/office/powerpoint/2010/main" val="1169542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83E335F2-D100-3043-9CFE-991B2010D204}"/>
              </a:ext>
            </a:extLst>
          </p:cNvPr>
          <p:cNvSpPr txBox="1"/>
          <p:nvPr/>
        </p:nvSpPr>
        <p:spPr>
          <a:xfrm>
            <a:off x="1824824" y="2789250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五、底层技术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7507F35E-5BD6-164C-A4C7-4CEB43EF37BE}"/>
              </a:ext>
            </a:extLst>
          </p:cNvPr>
          <p:cNvSpPr/>
          <p:nvPr/>
        </p:nvSpPr>
        <p:spPr>
          <a:xfrm>
            <a:off x="11443084" y="2615507"/>
            <a:ext cx="5036489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PWA</a:t>
            </a:r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离线缓存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FADBF0C-DFE1-2347-881A-86D8027B0ED5}"/>
              </a:ext>
            </a:extLst>
          </p:cNvPr>
          <p:cNvSpPr txBox="1"/>
          <p:nvPr/>
        </p:nvSpPr>
        <p:spPr>
          <a:xfrm>
            <a:off x="1824824" y="5006708"/>
            <a:ext cx="72754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六、正则表达式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E965279-C6BB-6C48-A836-374BEC69DEFE}"/>
              </a:ext>
            </a:extLst>
          </p:cNvPr>
          <p:cNvSpPr/>
          <p:nvPr/>
        </p:nvSpPr>
        <p:spPr>
          <a:xfrm>
            <a:off x="11443083" y="4783060"/>
            <a:ext cx="5036489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模版解析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F33E0AA3-F5CD-814E-94B2-11CA642612F6}"/>
              </a:ext>
            </a:extLst>
          </p:cNvPr>
          <p:cNvSpPr/>
          <p:nvPr/>
        </p:nvSpPr>
        <p:spPr>
          <a:xfrm>
            <a:off x="11443083" y="7215950"/>
            <a:ext cx="5036489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数据结构算法题介绍</a:t>
            </a:r>
            <a:endParaRPr kumimoji="1"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FA29A50-CDC9-354C-8597-5FF57AFEEB4C}"/>
              </a:ext>
            </a:extLst>
          </p:cNvPr>
          <p:cNvSpPr txBox="1"/>
          <p:nvPr/>
        </p:nvSpPr>
        <p:spPr>
          <a:xfrm>
            <a:off x="1824824" y="7436304"/>
            <a:ext cx="1015431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七、数据结构与算法基础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92303742-41B3-C945-B38C-2195F71CBBD2}"/>
              </a:ext>
            </a:extLst>
          </p:cNvPr>
          <p:cNvSpPr/>
          <p:nvPr/>
        </p:nvSpPr>
        <p:spPr>
          <a:xfrm>
            <a:off x="16851302" y="2615507"/>
            <a:ext cx="4664099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动画</a:t>
            </a:r>
          </a:p>
        </p:txBody>
      </p:sp>
    </p:spTree>
    <p:extLst>
      <p:ext uri="{BB962C8B-B14F-4D97-AF65-F5344CB8AC3E}">
        <p14:creationId xmlns:p14="http://schemas.microsoft.com/office/powerpoint/2010/main" val="38613168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403DC-8DA8-E241-BDAF-F8EFD2F096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0D94EAB-B276-EC45-8BEC-DC1FCD2882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CB11C60A-E104-7B4C-82F5-13B21CF50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4D8FC7C-2DB6-F84A-B74B-95A106063BA3}"/>
              </a:ext>
            </a:extLst>
          </p:cNvPr>
          <p:cNvSpPr txBox="1"/>
          <p:nvPr/>
        </p:nvSpPr>
        <p:spPr>
          <a:xfrm>
            <a:off x="6046138" y="5403904"/>
            <a:ext cx="12291723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四、</a:t>
            </a:r>
            <a:r>
              <a:rPr kumimoji="1" lang="en-US" altLang="zh-CN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CSS</a:t>
            </a:r>
            <a:endParaRPr kumimoji="1" lang="zh-CN" altLang="en-US" sz="88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41759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盒模型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5FC111-6CBC-E146-95FC-71232FBF2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92" y="3948163"/>
            <a:ext cx="6253640" cy="41442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487822A-7287-C342-A182-F37ED4BC7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1083" y="3948163"/>
            <a:ext cx="6153437" cy="4143151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E19B9444-998F-B349-AFDB-CEFBE442BC0B}"/>
              </a:ext>
            </a:extLst>
          </p:cNvPr>
          <p:cNvSpPr/>
          <p:nvPr/>
        </p:nvSpPr>
        <p:spPr>
          <a:xfrm>
            <a:off x="13529171" y="1410489"/>
            <a:ext cx="586173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外边距合并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25543D12-88C2-AE4C-887D-962EC9F71A64}"/>
              </a:ext>
            </a:extLst>
          </p:cNvPr>
          <p:cNvSpPr/>
          <p:nvPr/>
        </p:nvSpPr>
        <p:spPr>
          <a:xfrm>
            <a:off x="13675338" y="5046507"/>
            <a:ext cx="586173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BFC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D84473E9-E800-DD45-83BB-E0E36D8C18EF}"/>
              </a:ext>
            </a:extLst>
          </p:cNvPr>
          <p:cNvSpPr/>
          <p:nvPr/>
        </p:nvSpPr>
        <p:spPr>
          <a:xfrm>
            <a:off x="672792" y="8725206"/>
            <a:ext cx="6253640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W3C </a:t>
            </a:r>
            <a:r>
              <a:rPr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标准盒模型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4973682-051D-994B-BF27-A4B5D62C6C11}"/>
              </a:ext>
            </a:extLst>
          </p:cNvPr>
          <p:cNvSpPr/>
          <p:nvPr/>
        </p:nvSpPr>
        <p:spPr>
          <a:xfrm>
            <a:off x="5154930" y="7486650"/>
            <a:ext cx="1463040" cy="43434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8B2642-1105-2047-913F-0F5FC9A8ECDA}"/>
              </a:ext>
            </a:extLst>
          </p:cNvPr>
          <p:cNvSpPr/>
          <p:nvPr/>
        </p:nvSpPr>
        <p:spPr>
          <a:xfrm>
            <a:off x="11616690" y="7597827"/>
            <a:ext cx="1463040" cy="43434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DFBC7392-60F8-7D4A-9B29-21D4B7A60231}"/>
              </a:ext>
            </a:extLst>
          </p:cNvPr>
          <p:cNvSpPr/>
          <p:nvPr/>
        </p:nvSpPr>
        <p:spPr>
          <a:xfrm>
            <a:off x="7151083" y="8725206"/>
            <a:ext cx="6253640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怪异盒模型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6FB819F-AA5E-0149-844E-B5C1C1AD5A89}"/>
              </a:ext>
            </a:extLst>
          </p:cNvPr>
          <p:cNvSpPr txBox="1"/>
          <p:nvPr/>
        </p:nvSpPr>
        <p:spPr>
          <a:xfrm>
            <a:off x="672792" y="11002277"/>
            <a:ext cx="58387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box-sizing: content-box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EEC91C-4376-214D-8409-A7809EC95E79}"/>
              </a:ext>
            </a:extLst>
          </p:cNvPr>
          <p:cNvSpPr txBox="1"/>
          <p:nvPr/>
        </p:nvSpPr>
        <p:spPr>
          <a:xfrm>
            <a:off x="7308422" y="11005980"/>
            <a:ext cx="583875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box-sizing: border-box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EC1A738-4378-1542-A2D5-FCF06B41B420}"/>
              </a:ext>
            </a:extLst>
          </p:cNvPr>
          <p:cNvSpPr/>
          <p:nvPr/>
        </p:nvSpPr>
        <p:spPr>
          <a:xfrm>
            <a:off x="13529171" y="3150873"/>
            <a:ext cx="634019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外边距合并只针对块级元素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而且是顶部或底部的外边距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5A441-08C0-CF4C-A40E-1A7529136B80}"/>
              </a:ext>
            </a:extLst>
          </p:cNvPr>
          <p:cNvSpPr/>
          <p:nvPr/>
        </p:nvSpPr>
        <p:spPr>
          <a:xfrm>
            <a:off x="13675338" y="6778764"/>
            <a:ext cx="78790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块格式化上下文，解决外边距重合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5815DD5-1C9C-FC4C-A87D-B62666E01469}"/>
              </a:ext>
            </a:extLst>
          </p:cNvPr>
          <p:cNvSpPr txBox="1"/>
          <p:nvPr/>
        </p:nvSpPr>
        <p:spPr>
          <a:xfrm>
            <a:off x="13711355" y="8089491"/>
            <a:ext cx="787908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浮动元素：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float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除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none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以外的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6A8471F-3C0D-DC41-BC60-6F4642A3E00C}"/>
              </a:ext>
            </a:extLst>
          </p:cNvPr>
          <p:cNvSpPr/>
          <p:nvPr/>
        </p:nvSpPr>
        <p:spPr>
          <a:xfrm>
            <a:off x="13711355" y="9184712"/>
            <a:ext cx="100800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绝对定位元素：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position (absolute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fixed)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4A322F8-44A7-254A-8973-39683F5912E4}"/>
              </a:ext>
            </a:extLst>
          </p:cNvPr>
          <p:cNvSpPr/>
          <p:nvPr/>
        </p:nvSpPr>
        <p:spPr>
          <a:xfrm>
            <a:off x="13711355" y="10294391"/>
            <a:ext cx="99998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display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inline-block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table-cells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2771BFF-9226-E142-A85C-D4DC134776BE}"/>
              </a:ext>
            </a:extLst>
          </p:cNvPr>
          <p:cNvSpPr/>
          <p:nvPr/>
        </p:nvSpPr>
        <p:spPr>
          <a:xfrm>
            <a:off x="13711355" y="11327589"/>
            <a:ext cx="103015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overflow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除了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visible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以外的值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hidden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auto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	</a:t>
            </a:r>
          </a:p>
        </p:txBody>
      </p:sp>
    </p:spTree>
    <p:extLst>
      <p:ext uri="{BB962C8B-B14F-4D97-AF65-F5344CB8AC3E}">
        <p14:creationId xmlns:p14="http://schemas.microsoft.com/office/powerpoint/2010/main" val="7362958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Flex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564B8D2-D49F-1840-97EE-79C884F5FFF8}"/>
              </a:ext>
            </a:extLst>
          </p:cNvPr>
          <p:cNvSpPr/>
          <p:nvPr/>
        </p:nvSpPr>
        <p:spPr>
          <a:xfrm>
            <a:off x="2032630" y="2319475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容器</a:t>
            </a:r>
            <a:endParaRPr lang="zh-CN" altLang="en-US" sz="6000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32586E90-7E9D-5B48-8323-505864FC2BD9}"/>
              </a:ext>
            </a:extLst>
          </p:cNvPr>
          <p:cNvSpPr/>
          <p:nvPr/>
        </p:nvSpPr>
        <p:spPr>
          <a:xfrm>
            <a:off x="2032630" y="3555086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flex-direction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81DD8EB-B595-154B-A841-6AEB352900C2}"/>
              </a:ext>
            </a:extLst>
          </p:cNvPr>
          <p:cNvSpPr/>
          <p:nvPr/>
        </p:nvSpPr>
        <p:spPr>
          <a:xfrm>
            <a:off x="2032630" y="5176669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flex-wrap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2C84A323-9E0A-A743-B082-2F6C4470195F}"/>
              </a:ext>
            </a:extLst>
          </p:cNvPr>
          <p:cNvSpPr/>
          <p:nvPr/>
        </p:nvSpPr>
        <p:spPr>
          <a:xfrm>
            <a:off x="2032630" y="6798252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flex-flow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DB014B3D-BC0D-274A-A6B3-E39EF1C02FA9}"/>
              </a:ext>
            </a:extLst>
          </p:cNvPr>
          <p:cNvSpPr/>
          <p:nvPr/>
        </p:nvSpPr>
        <p:spPr>
          <a:xfrm>
            <a:off x="2032630" y="8419835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justify-content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99DE01B-31C9-1440-9D93-04D93874B34C}"/>
              </a:ext>
            </a:extLst>
          </p:cNvPr>
          <p:cNvSpPr/>
          <p:nvPr/>
        </p:nvSpPr>
        <p:spPr>
          <a:xfrm>
            <a:off x="2032630" y="10041418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align-items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82DE5F7-2B75-FC4D-AB0D-FE1E3456A4CA}"/>
              </a:ext>
            </a:extLst>
          </p:cNvPr>
          <p:cNvSpPr/>
          <p:nvPr/>
        </p:nvSpPr>
        <p:spPr>
          <a:xfrm>
            <a:off x="2032630" y="11663001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align-content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292BD55-EDED-644A-9E53-DC52270BAA4C}"/>
              </a:ext>
            </a:extLst>
          </p:cNvPr>
          <p:cNvSpPr/>
          <p:nvPr/>
        </p:nvSpPr>
        <p:spPr>
          <a:xfrm>
            <a:off x="12792071" y="2261510"/>
            <a:ext cx="172354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项目</a:t>
            </a:r>
            <a:endParaRPr lang="zh-CN" altLang="en-US" sz="60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D4606A19-1793-6642-8731-0C5432DE5BE3}"/>
              </a:ext>
            </a:extLst>
          </p:cNvPr>
          <p:cNvSpPr/>
          <p:nvPr/>
        </p:nvSpPr>
        <p:spPr>
          <a:xfrm>
            <a:off x="12792071" y="3555086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order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2CC3073B-8DA9-2C49-A4D9-8C3BA7F72374}"/>
              </a:ext>
            </a:extLst>
          </p:cNvPr>
          <p:cNvSpPr/>
          <p:nvPr/>
        </p:nvSpPr>
        <p:spPr>
          <a:xfrm>
            <a:off x="12792071" y="5176669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flex-grow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3EE134EE-25B8-0E49-9170-081117C2772E}"/>
              </a:ext>
            </a:extLst>
          </p:cNvPr>
          <p:cNvSpPr/>
          <p:nvPr/>
        </p:nvSpPr>
        <p:spPr>
          <a:xfrm>
            <a:off x="12792071" y="6798252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flex-shrink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49E07638-A6F1-9A4B-8BDC-1FB0E0472528}"/>
              </a:ext>
            </a:extLst>
          </p:cNvPr>
          <p:cNvSpPr/>
          <p:nvPr/>
        </p:nvSpPr>
        <p:spPr>
          <a:xfrm>
            <a:off x="12792071" y="8419835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flex-basis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96B9A181-2D66-F448-B44F-71EE7A4B47C5}"/>
              </a:ext>
            </a:extLst>
          </p:cNvPr>
          <p:cNvSpPr/>
          <p:nvPr/>
        </p:nvSpPr>
        <p:spPr>
          <a:xfrm>
            <a:off x="12792071" y="10041418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F974E0F-CD39-894C-A14A-50D7E7BFE76C}"/>
              </a:ext>
            </a:extLst>
          </p:cNvPr>
          <p:cNvSpPr/>
          <p:nvPr/>
        </p:nvSpPr>
        <p:spPr>
          <a:xfrm>
            <a:off x="12792071" y="11663001"/>
            <a:ext cx="831486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align-self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C59BA68-9BAE-7E43-B7A8-B708AC09FF1B}"/>
              </a:ext>
            </a:extLst>
          </p:cNvPr>
          <p:cNvSpPr txBox="1"/>
          <p:nvPr/>
        </p:nvSpPr>
        <p:spPr>
          <a:xfrm>
            <a:off x="9359153" y="-887506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5244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Grid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D886ECA-BB44-FC43-BEAA-13335BD74996}"/>
              </a:ext>
            </a:extLst>
          </p:cNvPr>
          <p:cNvSpPr/>
          <p:nvPr/>
        </p:nvSpPr>
        <p:spPr>
          <a:xfrm>
            <a:off x="1437067" y="3214963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两维布局</a:t>
            </a:r>
            <a:endParaRPr lang="zh-CN" altLang="en-US" sz="6000" dirty="0"/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1926C8EE-717B-A941-8150-FAB15883A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920" y="5660390"/>
            <a:ext cx="9164320" cy="2395220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5EB16EB6-E57A-2F49-904C-ED51686171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8139" y="5660390"/>
            <a:ext cx="10620039" cy="415036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A23D257-17EB-304E-ABE4-E72AFC607005}"/>
              </a:ext>
            </a:extLst>
          </p:cNvPr>
          <p:cNvSpPr/>
          <p:nvPr/>
        </p:nvSpPr>
        <p:spPr>
          <a:xfrm>
            <a:off x="4699499" y="11654616"/>
            <a:ext cx="1417727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https://gridbyexample.com/examples/</a:t>
            </a:r>
          </a:p>
        </p:txBody>
      </p:sp>
    </p:spTree>
    <p:extLst>
      <p:ext uri="{BB962C8B-B14F-4D97-AF65-F5344CB8AC3E}">
        <p14:creationId xmlns:p14="http://schemas.microsoft.com/office/powerpoint/2010/main" val="4758792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Grid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521C159-734C-7C4E-A502-ADC97C40F9D9}"/>
              </a:ext>
            </a:extLst>
          </p:cNvPr>
          <p:cNvGrpSpPr/>
          <p:nvPr/>
        </p:nvGrpSpPr>
        <p:grpSpPr>
          <a:xfrm>
            <a:off x="8503920" y="761701"/>
            <a:ext cx="7571260" cy="2946319"/>
            <a:chOff x="5394911" y="6811938"/>
            <a:chExt cx="7571260" cy="2946319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088475C-AD53-DC40-8ED9-3ED672B637A1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7" name="图形 6">
                <a:extLst>
                  <a:ext uri="{FF2B5EF4-FFF2-40B4-BE49-F238E27FC236}">
                    <a16:creationId xmlns:a16="http://schemas.microsoft.com/office/drawing/2014/main" id="{2B4C1488-EBE2-7F48-A411-C8BC7E250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8" name="圆角矩形 7">
                <a:extLst>
                  <a:ext uri="{FF2B5EF4-FFF2-40B4-BE49-F238E27FC236}">
                    <a16:creationId xmlns:a16="http://schemas.microsoft.com/office/drawing/2014/main" id="{543DEB27-BBCE-4D4E-AFB5-1F6B9F4EA943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练习</a:t>
                </a:r>
              </a:p>
            </p:txBody>
          </p:sp>
        </p:grpSp>
        <p:sp>
          <p:nvSpPr>
            <p:cNvPr id="6" name="梯形 5">
              <a:extLst>
                <a:ext uri="{FF2B5EF4-FFF2-40B4-BE49-F238E27FC236}">
                  <a16:creationId xmlns:a16="http://schemas.microsoft.com/office/drawing/2014/main" id="{216E3D3B-1959-F249-A722-8FE3D7D690E0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圆角矩形 1">
            <a:extLst>
              <a:ext uri="{FF2B5EF4-FFF2-40B4-BE49-F238E27FC236}">
                <a16:creationId xmlns:a16="http://schemas.microsoft.com/office/drawing/2014/main" id="{B74FAB49-5F57-8246-B550-852CA96CF02D}"/>
              </a:ext>
            </a:extLst>
          </p:cNvPr>
          <p:cNvSpPr/>
          <p:nvPr/>
        </p:nvSpPr>
        <p:spPr>
          <a:xfrm>
            <a:off x="1524000" y="54559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50A08E9-AD8A-BF4A-A4D1-B813278095D7}"/>
              </a:ext>
            </a:extLst>
          </p:cNvPr>
          <p:cNvSpPr/>
          <p:nvPr/>
        </p:nvSpPr>
        <p:spPr>
          <a:xfrm>
            <a:off x="3383280" y="54559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BFF5A714-44D5-AB49-B433-8781EF6E8C8E}"/>
              </a:ext>
            </a:extLst>
          </p:cNvPr>
          <p:cNvSpPr/>
          <p:nvPr/>
        </p:nvSpPr>
        <p:spPr>
          <a:xfrm>
            <a:off x="5242560" y="54559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5397549-F3D7-FD40-9FC0-5622E8F5028A}"/>
              </a:ext>
            </a:extLst>
          </p:cNvPr>
          <p:cNvSpPr/>
          <p:nvPr/>
        </p:nvSpPr>
        <p:spPr>
          <a:xfrm>
            <a:off x="7101840" y="54559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339899D2-EF0F-8F4E-ACDB-15F68BBA0D3B}"/>
              </a:ext>
            </a:extLst>
          </p:cNvPr>
          <p:cNvSpPr/>
          <p:nvPr/>
        </p:nvSpPr>
        <p:spPr>
          <a:xfrm>
            <a:off x="1524000" y="716280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4262719-9CF5-544F-8E52-66ABC0D0299E}"/>
              </a:ext>
            </a:extLst>
          </p:cNvPr>
          <p:cNvSpPr/>
          <p:nvPr/>
        </p:nvSpPr>
        <p:spPr>
          <a:xfrm>
            <a:off x="3383280" y="716280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B19270F4-7714-3144-86DF-DC7E5B44DB57}"/>
              </a:ext>
            </a:extLst>
          </p:cNvPr>
          <p:cNvSpPr/>
          <p:nvPr/>
        </p:nvSpPr>
        <p:spPr>
          <a:xfrm>
            <a:off x="5242560" y="716280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F3EE107D-0B84-8341-B26E-78AFDB3D3F35}"/>
              </a:ext>
            </a:extLst>
          </p:cNvPr>
          <p:cNvSpPr/>
          <p:nvPr/>
        </p:nvSpPr>
        <p:spPr>
          <a:xfrm>
            <a:off x="7101840" y="716280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D274D943-5BCF-514D-A17B-5D970B86C5CD}"/>
              </a:ext>
            </a:extLst>
          </p:cNvPr>
          <p:cNvSpPr/>
          <p:nvPr/>
        </p:nvSpPr>
        <p:spPr>
          <a:xfrm>
            <a:off x="1524000" y="88696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E23093EF-E858-774C-8317-3B392423A432}"/>
              </a:ext>
            </a:extLst>
          </p:cNvPr>
          <p:cNvSpPr/>
          <p:nvPr/>
        </p:nvSpPr>
        <p:spPr>
          <a:xfrm>
            <a:off x="3383280" y="88696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50CEE4D-962A-9C46-9E9D-4E4CA671A15D}"/>
              </a:ext>
            </a:extLst>
          </p:cNvPr>
          <p:cNvSpPr/>
          <p:nvPr/>
        </p:nvSpPr>
        <p:spPr>
          <a:xfrm>
            <a:off x="5242560" y="88696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FA2734D6-7037-3C4A-B1D9-8A0B26E19705}"/>
              </a:ext>
            </a:extLst>
          </p:cNvPr>
          <p:cNvSpPr/>
          <p:nvPr/>
        </p:nvSpPr>
        <p:spPr>
          <a:xfrm>
            <a:off x="7101840" y="88696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2E015048-79B2-2D42-850B-50F664460568}"/>
              </a:ext>
            </a:extLst>
          </p:cNvPr>
          <p:cNvSpPr/>
          <p:nvPr/>
        </p:nvSpPr>
        <p:spPr>
          <a:xfrm>
            <a:off x="1524000" y="105765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A320B95-10AA-FA40-9B7E-4E2C30EF05BB}"/>
              </a:ext>
            </a:extLst>
          </p:cNvPr>
          <p:cNvSpPr/>
          <p:nvPr/>
        </p:nvSpPr>
        <p:spPr>
          <a:xfrm>
            <a:off x="3383280" y="105765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38F984BE-54D0-2D42-8B07-5C9C6AF9457F}"/>
              </a:ext>
            </a:extLst>
          </p:cNvPr>
          <p:cNvSpPr/>
          <p:nvPr/>
        </p:nvSpPr>
        <p:spPr>
          <a:xfrm>
            <a:off x="5242560" y="105765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5274450F-BDD0-4C44-B80F-554DAF6D92D7}"/>
              </a:ext>
            </a:extLst>
          </p:cNvPr>
          <p:cNvSpPr/>
          <p:nvPr/>
        </p:nvSpPr>
        <p:spPr>
          <a:xfrm>
            <a:off x="7101840" y="105765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FCB1CF97-661C-7048-BC27-278C1368BDB7}"/>
              </a:ext>
            </a:extLst>
          </p:cNvPr>
          <p:cNvSpPr/>
          <p:nvPr/>
        </p:nvSpPr>
        <p:spPr>
          <a:xfrm>
            <a:off x="14215900" y="47548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0895972-7665-3B43-A757-9D5955D91047}"/>
              </a:ext>
            </a:extLst>
          </p:cNvPr>
          <p:cNvSpPr/>
          <p:nvPr/>
        </p:nvSpPr>
        <p:spPr>
          <a:xfrm>
            <a:off x="16075180" y="4754880"/>
            <a:ext cx="3261360" cy="3108960"/>
          </a:xfrm>
          <a:prstGeom prst="roundRect">
            <a:avLst>
              <a:gd name="adj" fmla="val 6863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E5B09739-AA75-8A4E-A284-014E3798A45A}"/>
              </a:ext>
            </a:extLst>
          </p:cNvPr>
          <p:cNvSpPr/>
          <p:nvPr/>
        </p:nvSpPr>
        <p:spPr>
          <a:xfrm>
            <a:off x="19793740" y="47548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8D2E8E4F-32FA-A143-960A-3AEFAAA088A8}"/>
              </a:ext>
            </a:extLst>
          </p:cNvPr>
          <p:cNvSpPr/>
          <p:nvPr/>
        </p:nvSpPr>
        <p:spPr>
          <a:xfrm>
            <a:off x="14215900" y="64617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BFD362BA-171E-2B43-9A35-62C73BACF302}"/>
              </a:ext>
            </a:extLst>
          </p:cNvPr>
          <p:cNvSpPr/>
          <p:nvPr/>
        </p:nvSpPr>
        <p:spPr>
          <a:xfrm>
            <a:off x="19793740" y="646176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3FDD167B-4F65-664D-B4D7-D497AD8E2E94}"/>
              </a:ext>
            </a:extLst>
          </p:cNvPr>
          <p:cNvSpPr/>
          <p:nvPr/>
        </p:nvSpPr>
        <p:spPr>
          <a:xfrm>
            <a:off x="14215900" y="816864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06AC70D-C579-0445-BDDF-A1DD14C70A36}"/>
              </a:ext>
            </a:extLst>
          </p:cNvPr>
          <p:cNvSpPr/>
          <p:nvPr/>
        </p:nvSpPr>
        <p:spPr>
          <a:xfrm>
            <a:off x="16075180" y="816864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28129F2B-7723-014E-BA67-9DE62BE3C3DC}"/>
              </a:ext>
            </a:extLst>
          </p:cNvPr>
          <p:cNvSpPr/>
          <p:nvPr/>
        </p:nvSpPr>
        <p:spPr>
          <a:xfrm>
            <a:off x="17934460" y="816864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58B2C784-DAED-6A4D-B548-E567E0DC1310}"/>
              </a:ext>
            </a:extLst>
          </p:cNvPr>
          <p:cNvSpPr/>
          <p:nvPr/>
        </p:nvSpPr>
        <p:spPr>
          <a:xfrm>
            <a:off x="19793740" y="816864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97E682AC-E7AB-8A40-9E6C-064F4440315F}"/>
              </a:ext>
            </a:extLst>
          </p:cNvPr>
          <p:cNvSpPr/>
          <p:nvPr/>
        </p:nvSpPr>
        <p:spPr>
          <a:xfrm>
            <a:off x="14215900" y="98755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1985B85F-BA34-A240-821E-D7BC5005905D}"/>
              </a:ext>
            </a:extLst>
          </p:cNvPr>
          <p:cNvSpPr/>
          <p:nvPr/>
        </p:nvSpPr>
        <p:spPr>
          <a:xfrm>
            <a:off x="16075180" y="98755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F54B205C-3AC6-CF46-A228-3B9F74BDFFE2}"/>
              </a:ext>
            </a:extLst>
          </p:cNvPr>
          <p:cNvSpPr/>
          <p:nvPr/>
        </p:nvSpPr>
        <p:spPr>
          <a:xfrm>
            <a:off x="17934460" y="98755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030FDCD7-591D-9D42-AE66-E719A8E81160}"/>
              </a:ext>
            </a:extLst>
          </p:cNvPr>
          <p:cNvSpPr/>
          <p:nvPr/>
        </p:nvSpPr>
        <p:spPr>
          <a:xfrm>
            <a:off x="19793740" y="987552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56AFD766-D4AC-2441-964A-8001F1113C5A}"/>
              </a:ext>
            </a:extLst>
          </p:cNvPr>
          <p:cNvSpPr/>
          <p:nvPr/>
        </p:nvSpPr>
        <p:spPr>
          <a:xfrm>
            <a:off x="14215900" y="116128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06D958D5-AC56-E94F-BC15-9577BDAADE66}"/>
              </a:ext>
            </a:extLst>
          </p:cNvPr>
          <p:cNvSpPr/>
          <p:nvPr/>
        </p:nvSpPr>
        <p:spPr>
          <a:xfrm>
            <a:off x="16075180" y="116128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C51BFDC6-3213-6742-B9E7-81C10849C5DB}"/>
              </a:ext>
            </a:extLst>
          </p:cNvPr>
          <p:cNvSpPr/>
          <p:nvPr/>
        </p:nvSpPr>
        <p:spPr>
          <a:xfrm>
            <a:off x="17934460" y="11612880"/>
            <a:ext cx="1402080" cy="140208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D87A585C-0C72-364E-ADE8-8F472B582E5D}"/>
              </a:ext>
            </a:extLst>
          </p:cNvPr>
          <p:cNvCxnSpPr/>
          <p:nvPr/>
        </p:nvCxnSpPr>
        <p:spPr>
          <a:xfrm flipV="1">
            <a:off x="4053840" y="5455920"/>
            <a:ext cx="12954000" cy="701040"/>
          </a:xfrm>
          <a:prstGeom prst="straightConnector1">
            <a:avLst/>
          </a:prstGeom>
          <a:noFill/>
          <a:ln w="762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7842056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Grid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B556B40-0022-3648-B621-6C260A6C0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608" y="2166599"/>
            <a:ext cx="15274062" cy="795196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05678F63-507A-E345-8907-73883437014C}"/>
              </a:ext>
            </a:extLst>
          </p:cNvPr>
          <p:cNvSpPr txBox="1"/>
          <p:nvPr/>
        </p:nvSpPr>
        <p:spPr>
          <a:xfrm>
            <a:off x="1387645" y="10940766"/>
            <a:ext cx="2118198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Flex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一维布局，只能处理一个维度上的元素布局，一行或者一列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95F4255-E707-734A-B6D5-E4DD8E41B592}"/>
              </a:ext>
            </a:extLst>
          </p:cNvPr>
          <p:cNvSpPr/>
          <p:nvPr/>
        </p:nvSpPr>
        <p:spPr>
          <a:xfrm>
            <a:off x="1217093" y="12246486"/>
            <a:ext cx="1956497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: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布局是将容器划分成了“行”和“列”，产生了一个个的网格</a:t>
            </a:r>
          </a:p>
        </p:txBody>
      </p:sp>
    </p:spTree>
    <p:extLst>
      <p:ext uri="{BB962C8B-B14F-4D97-AF65-F5344CB8AC3E}">
        <p14:creationId xmlns:p14="http://schemas.microsoft.com/office/powerpoint/2010/main" val="5565836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Grid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92DD25-DF19-F34C-8FE5-79C757CF589D}"/>
              </a:ext>
            </a:extLst>
          </p:cNvPr>
          <p:cNvSpPr/>
          <p:nvPr/>
        </p:nvSpPr>
        <p:spPr>
          <a:xfrm>
            <a:off x="2160103" y="2316901"/>
            <a:ext cx="16485705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.wrapper { </a:t>
            </a:r>
          </a:p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display: grid; /* </a:t>
            </a:r>
            <a:r>
              <a:rPr lang="zh-CN" altLang="en-US" sz="5000" dirty="0">
                <a:solidFill>
                  <a:schemeClr val="bg1"/>
                </a:solidFill>
              </a:rPr>
              <a:t>声明了三列，宽度分别为 </a:t>
            </a:r>
            <a:r>
              <a:rPr lang="en-US" altLang="zh-CN" sz="5000" dirty="0">
                <a:solidFill>
                  <a:schemeClr val="bg1"/>
                </a:solidFill>
              </a:rPr>
              <a:t>200</a:t>
            </a:r>
            <a:r>
              <a:rPr lang="en" altLang="zh-CN" sz="5000" dirty="0">
                <a:solidFill>
                  <a:schemeClr val="bg1"/>
                </a:solidFill>
              </a:rPr>
              <a:t>px 100px 200px */ </a:t>
            </a:r>
          </a:p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grid-template-columns: 200px 100px 200px; </a:t>
            </a:r>
          </a:p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grid-template-rows: 50px 50px;</a:t>
            </a:r>
          </a:p>
          <a:p>
            <a:pPr algn="l"/>
            <a:r>
              <a:rPr lang="en" altLang="zh-CN" sz="5000" dirty="0">
                <a:solidFill>
                  <a:schemeClr val="bg1"/>
                </a:solidFill>
              </a:rPr>
              <a:t>grid-gap: 5px;  </a:t>
            </a:r>
          </a:p>
          <a:p>
            <a:pPr algn="l"/>
            <a:r>
              <a:rPr lang="en-US" altLang="zh-CN" sz="5000" dirty="0">
                <a:solidFill>
                  <a:schemeClr val="bg1"/>
                </a:solidFill>
              </a:rPr>
              <a:t>}</a:t>
            </a:r>
            <a:br>
              <a:rPr lang="en" altLang="zh-CN" sz="5000" dirty="0">
                <a:solidFill>
                  <a:schemeClr val="bg1"/>
                </a:solidFill>
              </a:rPr>
            </a:br>
            <a:endParaRPr lang="zh-CN" altLang="en-US" sz="5000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34640A-3845-414A-BA35-88E021EAC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596" y="8261019"/>
            <a:ext cx="12253455" cy="313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911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92DD25-DF19-F34C-8FE5-79C757CF589D}"/>
              </a:ext>
            </a:extLst>
          </p:cNvPr>
          <p:cNvSpPr/>
          <p:nvPr/>
        </p:nvSpPr>
        <p:spPr>
          <a:xfrm>
            <a:off x="1126434" y="5060102"/>
            <a:ext cx="22131131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grid-template-columns/grid-template-rows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设置列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行内容的属性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grid-gap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设置列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行间距的属性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grid-template-areas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设置单元格区域的属性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grid-auto-flow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设置单元格方向属性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place-items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设置单元格内内容排列位置的属性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place-content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设置整个内容区域在容器里面的位置的属性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grid-auto-columns/grid-auto-rows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设置超出原有网格的单元格属性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5CD084D-8499-8347-AB10-F2C2F91F099B}"/>
              </a:ext>
            </a:extLst>
          </p:cNvPr>
          <p:cNvSpPr/>
          <p:nvPr/>
        </p:nvSpPr>
        <p:spPr>
          <a:xfrm>
            <a:off x="1126434" y="3493259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容器属性</a:t>
            </a:r>
            <a:endParaRPr lang="zh-CN" altLang="en-US" sz="60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D30E4F7-34C3-B14D-948D-32C1E3320CB9}"/>
              </a:ext>
            </a:extLst>
          </p:cNvPr>
          <p:cNvSpPr/>
          <p:nvPr/>
        </p:nvSpPr>
        <p:spPr>
          <a:xfrm>
            <a:off x="1126434" y="11481574"/>
            <a:ext cx="1492748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https://segmentfault.com/a/1190000020303331</a:t>
            </a:r>
          </a:p>
        </p:txBody>
      </p:sp>
    </p:spTree>
    <p:extLst>
      <p:ext uri="{BB962C8B-B14F-4D97-AF65-F5344CB8AC3E}">
        <p14:creationId xmlns:p14="http://schemas.microsoft.com/office/powerpoint/2010/main" val="10562781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92DD25-DF19-F34C-8FE5-79C757CF589D}"/>
              </a:ext>
            </a:extLst>
          </p:cNvPr>
          <p:cNvSpPr/>
          <p:nvPr/>
        </p:nvSpPr>
        <p:spPr>
          <a:xfrm>
            <a:off x="1126434" y="5060102"/>
            <a:ext cx="22131131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grid-column/grid-row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设置项目位置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grid-area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 设置项目放置区域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place-self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 设置项目在单元格内的位置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5CD084D-8499-8347-AB10-F2C2F91F099B}"/>
              </a:ext>
            </a:extLst>
          </p:cNvPr>
          <p:cNvSpPr/>
          <p:nvPr/>
        </p:nvSpPr>
        <p:spPr>
          <a:xfrm>
            <a:off x="1126437" y="3493259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项目属性</a:t>
            </a:r>
            <a:endParaRPr lang="zh-CN" altLang="en-US" sz="60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190828F-AE2B-2E4F-B1BE-6B0C8611DC10}"/>
              </a:ext>
            </a:extLst>
          </p:cNvPr>
          <p:cNvSpPr/>
          <p:nvPr/>
        </p:nvSpPr>
        <p:spPr>
          <a:xfrm>
            <a:off x="1221599" y="10129853"/>
            <a:ext cx="1492748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https://segmentfault.com/a/1190000020303331</a:t>
            </a:r>
          </a:p>
        </p:txBody>
      </p:sp>
    </p:spTree>
    <p:extLst>
      <p:ext uri="{BB962C8B-B14F-4D97-AF65-F5344CB8AC3E}">
        <p14:creationId xmlns:p14="http://schemas.microsoft.com/office/powerpoint/2010/main" val="24670517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预处理器技术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AF90F8B4-88BE-964E-A2A7-C54E3E3AFE13}"/>
              </a:ext>
            </a:extLst>
          </p:cNvPr>
          <p:cNvSpPr/>
          <p:nvPr/>
        </p:nvSpPr>
        <p:spPr>
          <a:xfrm>
            <a:off x="2267948" y="5910910"/>
            <a:ext cx="469329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scss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985D1FDE-16AE-FA4F-A2D2-1BCFE9A3B3B6}"/>
              </a:ext>
            </a:extLst>
          </p:cNvPr>
          <p:cNvSpPr/>
          <p:nvPr/>
        </p:nvSpPr>
        <p:spPr>
          <a:xfrm>
            <a:off x="7252904" y="5926595"/>
            <a:ext cx="4693292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less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58B6B8CD-D458-A848-B9DA-7CAA0B4E236F}"/>
              </a:ext>
            </a:extLst>
          </p:cNvPr>
          <p:cNvSpPr/>
          <p:nvPr/>
        </p:nvSpPr>
        <p:spPr>
          <a:xfrm>
            <a:off x="12237860" y="5926595"/>
            <a:ext cx="540121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stylus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38097569-F5E0-C547-A0B1-5C4E87C89847}"/>
              </a:ext>
            </a:extLst>
          </p:cNvPr>
          <p:cNvSpPr/>
          <p:nvPr/>
        </p:nvSpPr>
        <p:spPr>
          <a:xfrm>
            <a:off x="2267947" y="7690601"/>
            <a:ext cx="4693291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Ruby</a:t>
            </a:r>
            <a:endParaRPr lang="en" altLang="zh-CN" sz="6000" b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F46590C-E7FC-F74D-92CD-04ED59BEE2D5}"/>
              </a:ext>
            </a:extLst>
          </p:cNvPr>
          <p:cNvSpPr/>
          <p:nvPr/>
        </p:nvSpPr>
        <p:spPr>
          <a:xfrm>
            <a:off x="7252904" y="7673119"/>
            <a:ext cx="4693291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endParaRPr lang="en" altLang="zh-CN" sz="6000" b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D7B4172-9349-1C46-9F91-6C7CEC1DA46E}"/>
              </a:ext>
            </a:extLst>
          </p:cNvPr>
          <p:cNvSpPr txBox="1"/>
          <p:nvPr/>
        </p:nvSpPr>
        <p:spPr>
          <a:xfrm>
            <a:off x="1920744" y="3993406"/>
            <a:ext cx="2118198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变量，嵌套，混合（</a:t>
            </a:r>
            <a:r>
              <a:rPr kumimoji="1"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mixin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），继承（</a:t>
            </a:r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extend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），运算，函数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7EB3063-454B-4E4A-8B37-599F701B0EE9}"/>
              </a:ext>
            </a:extLst>
          </p:cNvPr>
          <p:cNvSpPr txBox="1"/>
          <p:nvPr/>
        </p:nvSpPr>
        <p:spPr>
          <a:xfrm>
            <a:off x="2536912" y="10168887"/>
            <a:ext cx="442432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功能更强大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B59E1E-57C1-E845-B96A-9F495C634B1A}"/>
              </a:ext>
            </a:extLst>
          </p:cNvPr>
          <p:cNvSpPr txBox="1"/>
          <p:nvPr/>
        </p:nvSpPr>
        <p:spPr>
          <a:xfrm>
            <a:off x="2536912" y="11492625"/>
            <a:ext cx="442432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安装较麻烦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D9D09ABF-1BE0-904C-A3E7-32648F8D15A2}"/>
              </a:ext>
            </a:extLst>
          </p:cNvPr>
          <p:cNvSpPr/>
          <p:nvPr/>
        </p:nvSpPr>
        <p:spPr>
          <a:xfrm>
            <a:off x="12237861" y="7673118"/>
            <a:ext cx="5401210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缩进式风格</a:t>
            </a:r>
            <a:endParaRPr lang="en" altLang="zh-CN" sz="6000" b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E2676B3-598C-FC49-884F-B1FBC439B1F2}"/>
              </a:ext>
            </a:extLst>
          </p:cNvPr>
          <p:cNvSpPr txBox="1"/>
          <p:nvPr/>
        </p:nvSpPr>
        <p:spPr>
          <a:xfrm>
            <a:off x="12511738" y="10168887"/>
            <a:ext cx="4424326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激进，简练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6510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本课重点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743AE4-2058-4845-A13B-11471554094E}"/>
              </a:ext>
            </a:extLst>
          </p:cNvPr>
          <p:cNvSpPr txBox="1"/>
          <p:nvPr/>
        </p:nvSpPr>
        <p:spPr>
          <a:xfrm>
            <a:off x="1414122" y="2457349"/>
            <a:ext cx="789400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Windows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上对象的实战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12EA88E-5F81-3F46-B934-C0E71A83C5AA}"/>
              </a:ext>
            </a:extLst>
          </p:cNvPr>
          <p:cNvSpPr txBox="1"/>
          <p:nvPr/>
        </p:nvSpPr>
        <p:spPr>
          <a:xfrm>
            <a:off x="1629257" y="3538328"/>
            <a:ext cx="789400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原生基础练习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6BE3813-0E0B-024A-8B04-631097BE8078}"/>
              </a:ext>
            </a:extLst>
          </p:cNvPr>
          <p:cNvSpPr txBox="1"/>
          <p:nvPr/>
        </p:nvSpPr>
        <p:spPr>
          <a:xfrm>
            <a:off x="1629256" y="4619307"/>
            <a:ext cx="789400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Grid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布局应用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D3827852-FD38-AE41-9824-5E4532779A68}"/>
              </a:ext>
            </a:extLst>
          </p:cNvPr>
          <p:cNvSpPr/>
          <p:nvPr/>
        </p:nvSpPr>
        <p:spPr>
          <a:xfrm>
            <a:off x="1957506" y="6478022"/>
            <a:ext cx="90387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基本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indexedDB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的短网址系统</a:t>
            </a:r>
            <a:endParaRPr kumimoji="0" lang="zh-CN" altLang="en-US" sz="50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A7BADC3B-F71D-D24B-99DF-1E5C0DA541E3}"/>
              </a:ext>
            </a:extLst>
          </p:cNvPr>
          <p:cNvSpPr/>
          <p:nvPr/>
        </p:nvSpPr>
        <p:spPr>
          <a:xfrm>
            <a:off x="1957506" y="8154422"/>
            <a:ext cx="90387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图片粘贴上传</a:t>
            </a:r>
            <a:endParaRPr kumimoji="0" lang="zh-CN" altLang="en-US" sz="50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154B6A04-C339-2A43-B641-F1EF7E6F0364}"/>
              </a:ext>
            </a:extLst>
          </p:cNvPr>
          <p:cNvSpPr/>
          <p:nvPr/>
        </p:nvSpPr>
        <p:spPr>
          <a:xfrm>
            <a:off x="1957506" y="11507222"/>
            <a:ext cx="90387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Web Workers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87D0FE4E-A7DD-8543-B4C2-03B28654E37D}"/>
              </a:ext>
            </a:extLst>
          </p:cNvPr>
          <p:cNvSpPr/>
          <p:nvPr/>
        </p:nvSpPr>
        <p:spPr>
          <a:xfrm>
            <a:off x="11441475" y="6478021"/>
            <a:ext cx="539286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LasyImage</a:t>
            </a:r>
            <a:endParaRPr kumimoji="0" lang="zh-CN" altLang="en-US" sz="50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CDF557FC-7103-7F4E-A748-74CB788DA2B4}"/>
              </a:ext>
            </a:extLst>
          </p:cNvPr>
          <p:cNvSpPr/>
          <p:nvPr/>
        </p:nvSpPr>
        <p:spPr>
          <a:xfrm>
            <a:off x="17279566" y="6442852"/>
            <a:ext cx="539286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000" b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Grid</a:t>
            </a:r>
            <a:r>
              <a:rPr kumimoji="0" lang="zh-CN" altLang="en-US" sz="5000" b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布局技术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9A24158-F771-2741-91EE-B1CD471026CB}"/>
              </a:ext>
            </a:extLst>
          </p:cNvPr>
          <p:cNvSpPr/>
          <p:nvPr/>
        </p:nvSpPr>
        <p:spPr>
          <a:xfrm>
            <a:off x="1957506" y="9830822"/>
            <a:ext cx="903874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WebRTC</a:t>
            </a:r>
            <a:endParaRPr kumimoji="0" lang="zh-CN" altLang="en-US" sz="50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379399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预处理器技术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AF90F8B4-88BE-964E-A2A7-C54E3E3AFE13}"/>
              </a:ext>
            </a:extLst>
          </p:cNvPr>
          <p:cNvSpPr/>
          <p:nvPr/>
        </p:nvSpPr>
        <p:spPr>
          <a:xfrm>
            <a:off x="1202377" y="2717879"/>
            <a:ext cx="684729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多主题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617FB875-3CAD-4D4E-9417-E187E2194CB1}"/>
              </a:ext>
            </a:extLst>
          </p:cNvPr>
          <p:cNvSpPr/>
          <p:nvPr/>
        </p:nvSpPr>
        <p:spPr>
          <a:xfrm>
            <a:off x="1202377" y="5502893"/>
            <a:ext cx="4693291" cy="1355107"/>
          </a:xfrm>
          <a:prstGeom prst="roundRect">
            <a:avLst>
              <a:gd name="adj" fmla="val 4238"/>
            </a:avLst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变量定义</a:t>
            </a:r>
            <a:endParaRPr lang="en" altLang="zh-CN" sz="6000" b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1A717EF-052E-5D44-9505-759D0A589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5896" y="3666289"/>
            <a:ext cx="10879454" cy="951589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74439B4-822D-904C-B11A-1523122B525A}"/>
              </a:ext>
            </a:extLst>
          </p:cNvPr>
          <p:cNvSpPr txBox="1"/>
          <p:nvPr/>
        </p:nvSpPr>
        <p:spPr>
          <a:xfrm>
            <a:off x="1002675" y="8424237"/>
            <a:ext cx="13269915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$--color-primary: #409EFF;</a:t>
            </a:r>
          </a:p>
        </p:txBody>
      </p:sp>
    </p:spTree>
    <p:extLst>
      <p:ext uri="{BB962C8B-B14F-4D97-AF65-F5344CB8AC3E}">
        <p14:creationId xmlns:p14="http://schemas.microsoft.com/office/powerpoint/2010/main" val="41506911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预处理器技术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617FB875-3CAD-4D4E-9417-E187E2194CB1}"/>
              </a:ext>
            </a:extLst>
          </p:cNvPr>
          <p:cNvSpPr/>
          <p:nvPr/>
        </p:nvSpPr>
        <p:spPr>
          <a:xfrm>
            <a:off x="1143383" y="2748005"/>
            <a:ext cx="5356808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mixin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65B49D-D1BE-1349-9014-EA1684D87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020" y="5376644"/>
            <a:ext cx="11760535" cy="248011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4C5A29-AF44-0040-8121-E32EFE7D0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8021" y="666625"/>
            <a:ext cx="11760535" cy="4268184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7CC563E1-9F3F-A545-AD40-DBE474A8D9EE}"/>
              </a:ext>
            </a:extLst>
          </p:cNvPr>
          <p:cNvSpPr/>
          <p:nvPr/>
        </p:nvSpPr>
        <p:spPr>
          <a:xfrm>
            <a:off x="1143383" y="5900133"/>
            <a:ext cx="5356808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include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57AD6CB-DC1B-4A42-9314-0025061F1577}"/>
              </a:ext>
            </a:extLst>
          </p:cNvPr>
          <p:cNvSpPr/>
          <p:nvPr/>
        </p:nvSpPr>
        <p:spPr>
          <a:xfrm>
            <a:off x="1143383" y="9096644"/>
            <a:ext cx="5356808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extend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1DD68D3-C69B-8C44-AF67-EA874B4C7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9799" y="8313109"/>
            <a:ext cx="11790829" cy="454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988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预处理器技术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617FB875-3CAD-4D4E-9417-E187E2194CB1}"/>
              </a:ext>
            </a:extLst>
          </p:cNvPr>
          <p:cNvSpPr/>
          <p:nvPr/>
        </p:nvSpPr>
        <p:spPr>
          <a:xfrm>
            <a:off x="7498709" y="825367"/>
            <a:ext cx="4693291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76CE5BB-B619-7F4C-B50E-7E524DD2FC09}"/>
              </a:ext>
            </a:extLst>
          </p:cNvPr>
          <p:cNvSpPr txBox="1"/>
          <p:nvPr/>
        </p:nvSpPr>
        <p:spPr>
          <a:xfrm>
            <a:off x="1358536" y="3670153"/>
            <a:ext cx="20704386" cy="750575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mix(#000, #</a:t>
            </a:r>
            <a:r>
              <a:rPr lang="en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fff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10%)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按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比例权重混合颜色</a:t>
            </a:r>
            <a:endParaRPr lang="en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adjust-hue(#f36,150deg)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改变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颜色的色相值为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150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deg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lighten(#f36,50%)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颜色亮度提高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50%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darken(#f36,50%)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颜色亮度降低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50%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saturate(#f36,50%)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颜色饱和度提高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50%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desaturate(#f36,50%)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颜色饱和度降低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50%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opacify((#f36,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0.5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把颜色的透明度变成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50%</a:t>
            </a:r>
          </a:p>
          <a:p>
            <a:pPr algn="l"/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grayscale(#f36) 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//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f36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颜色变成灰色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23234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Polyfill</a:t>
            </a:r>
            <a:endParaRPr kumimoji="1" lang="en" altLang="zh-CN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2666E7-5DC3-144F-8773-BD0E6B18896B}"/>
              </a:ext>
            </a:extLst>
          </p:cNvPr>
          <p:cNvSpPr txBox="1"/>
          <p:nvPr/>
        </p:nvSpPr>
        <p:spPr>
          <a:xfrm>
            <a:off x="1167644" y="2938381"/>
            <a:ext cx="14553817" cy="5613948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photofade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 </a:t>
            </a: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-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webkit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-animation: 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photoFade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12s infinite; </a:t>
            </a: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-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moz-animation:photoFade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12s infinite; </a:t>
            </a: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-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ms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-animation: 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photoFade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12s infinite; </a:t>
            </a: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animation: </a:t>
            </a:r>
            <a:r>
              <a:rPr lang="en-US" altLang="zh-CN" sz="5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photoFade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12s infinite;</a:t>
            </a:r>
          </a:p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}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029053-CE4C-BE4A-AB5F-9CC377AB4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6967" y="9556982"/>
            <a:ext cx="9565137" cy="2896870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71105D27-C050-9C45-9126-3DB2BAEE0A7C}"/>
              </a:ext>
            </a:extLst>
          </p:cNvPr>
          <p:cNvSpPr/>
          <p:nvPr/>
        </p:nvSpPr>
        <p:spPr>
          <a:xfrm>
            <a:off x="17150701" y="7632313"/>
            <a:ext cx="535140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Autoprefixer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73716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Postcss</a:t>
            </a:r>
            <a:endParaRPr kumimoji="1" lang="en" altLang="zh-CN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D3A0FCD-E59A-014A-BC00-7E96913FF1BD}"/>
              </a:ext>
            </a:extLst>
          </p:cNvPr>
          <p:cNvSpPr/>
          <p:nvPr/>
        </p:nvSpPr>
        <p:spPr>
          <a:xfrm>
            <a:off x="887749" y="3334733"/>
            <a:ext cx="63321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" altLang="zh-CN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CSS</a:t>
            </a:r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后处理器框架</a:t>
            </a:r>
            <a:endParaRPr lang="zh-CN" altLang="en-US" sz="6000" dirty="0"/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A2AEEC25-91A6-254A-8060-145B3FCB6020}"/>
              </a:ext>
            </a:extLst>
          </p:cNvPr>
          <p:cNvSpPr/>
          <p:nvPr/>
        </p:nvSpPr>
        <p:spPr>
          <a:xfrm>
            <a:off x="13584474" y="1372900"/>
            <a:ext cx="4102370" cy="1355107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css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D17B6FBA-FB90-794E-9CD6-D657084F2A9F}"/>
              </a:ext>
            </a:extLst>
          </p:cNvPr>
          <p:cNvSpPr/>
          <p:nvPr/>
        </p:nvSpPr>
        <p:spPr>
          <a:xfrm>
            <a:off x="13584474" y="3381689"/>
            <a:ext cx="4102370" cy="1355107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parser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C9F6B63-5EE3-6043-8FFD-7284F6884978}"/>
              </a:ext>
            </a:extLst>
          </p:cNvPr>
          <p:cNvSpPr/>
          <p:nvPr/>
        </p:nvSpPr>
        <p:spPr>
          <a:xfrm>
            <a:off x="13584980" y="5451520"/>
            <a:ext cx="4102370" cy="1355107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AST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1B51B57E-C151-C540-9C5C-B0F88119579A}"/>
              </a:ext>
            </a:extLst>
          </p:cNvPr>
          <p:cNvSpPr/>
          <p:nvPr/>
        </p:nvSpPr>
        <p:spPr>
          <a:xfrm>
            <a:off x="10244607" y="7355715"/>
            <a:ext cx="3340372" cy="1638181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plugin1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FDA1EA3C-631C-3845-8F0B-444AA00CF1F4}"/>
              </a:ext>
            </a:extLst>
          </p:cNvPr>
          <p:cNvSpPr/>
          <p:nvPr/>
        </p:nvSpPr>
        <p:spPr>
          <a:xfrm>
            <a:off x="13579357" y="11593882"/>
            <a:ext cx="4102370" cy="1355107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css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4F420C9C-D612-724D-9327-1FBF1F1DBFE0}"/>
              </a:ext>
            </a:extLst>
          </p:cNvPr>
          <p:cNvSpPr/>
          <p:nvPr/>
        </p:nvSpPr>
        <p:spPr>
          <a:xfrm>
            <a:off x="896997" y="6180446"/>
            <a:ext cx="660108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Autoprefixer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8A711791-8E90-9542-AAF5-8D5A25A6C705}"/>
              </a:ext>
            </a:extLst>
          </p:cNvPr>
          <p:cNvSpPr/>
          <p:nvPr/>
        </p:nvSpPr>
        <p:spPr>
          <a:xfrm>
            <a:off x="896997" y="7835741"/>
            <a:ext cx="660108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postcss-pxtorem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79FA6BF1-721E-0546-8F81-2276038EE88F}"/>
              </a:ext>
            </a:extLst>
          </p:cNvPr>
          <p:cNvSpPr/>
          <p:nvPr/>
        </p:nvSpPr>
        <p:spPr>
          <a:xfrm>
            <a:off x="13963167" y="7350680"/>
            <a:ext cx="3340372" cy="1638181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plugin2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B2389D68-3037-A744-AF1B-C1DD400F786C}"/>
              </a:ext>
            </a:extLst>
          </p:cNvPr>
          <p:cNvSpPr/>
          <p:nvPr/>
        </p:nvSpPr>
        <p:spPr>
          <a:xfrm>
            <a:off x="13579357" y="9592412"/>
            <a:ext cx="4102371" cy="1355107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stringifier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84614A6E-E95E-D945-96B2-88F46D51CC7A}"/>
              </a:ext>
            </a:extLst>
          </p:cNvPr>
          <p:cNvSpPr/>
          <p:nvPr/>
        </p:nvSpPr>
        <p:spPr>
          <a:xfrm>
            <a:off x="17681727" y="7360750"/>
            <a:ext cx="3340372" cy="1628111"/>
          </a:xfrm>
          <a:prstGeom prst="roundRect">
            <a:avLst>
              <a:gd name="adj" fmla="val 4238"/>
            </a:avLst>
          </a:prstGeom>
          <a:noFill/>
          <a:ln w="50800" cap="flat">
            <a:solidFill>
              <a:srgbClr val="FF6C6E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plugin3</a:t>
            </a:r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C4472BA4-4321-F143-9D54-D8B14D3B73D3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15635659" y="2728007"/>
            <a:ext cx="0" cy="653682"/>
          </a:xfrm>
          <a:prstGeom prst="straightConnector1">
            <a:avLst/>
          </a:prstGeom>
          <a:noFill/>
          <a:ln w="508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D70E60D2-4BB4-5640-8390-E0032C083579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15635659" y="4736796"/>
            <a:ext cx="506" cy="714724"/>
          </a:xfrm>
          <a:prstGeom prst="straightConnector1">
            <a:avLst/>
          </a:prstGeom>
          <a:noFill/>
          <a:ln w="508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BBF86561-0E39-D74E-A4C8-AE661222E130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15630543" y="8988861"/>
            <a:ext cx="2810" cy="603551"/>
          </a:xfrm>
          <a:prstGeom prst="straightConnector1">
            <a:avLst/>
          </a:prstGeom>
          <a:noFill/>
          <a:ln w="508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16DFA8CD-ED83-0D47-8443-E7346CD0099B}"/>
              </a:ext>
            </a:extLst>
          </p:cNvPr>
          <p:cNvCxnSpPr>
            <a:stCxn id="12" idx="2"/>
            <a:endCxn id="8" idx="0"/>
          </p:cNvCxnSpPr>
          <p:nvPr/>
        </p:nvCxnSpPr>
        <p:spPr>
          <a:xfrm flipH="1">
            <a:off x="15630542" y="10947519"/>
            <a:ext cx="1" cy="646363"/>
          </a:xfrm>
          <a:prstGeom prst="straightConnector1">
            <a:avLst/>
          </a:prstGeom>
          <a:noFill/>
          <a:ln w="508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1A37DDF9-2D8C-1B4E-8100-B95284C0126B}"/>
              </a:ext>
            </a:extLst>
          </p:cNvPr>
          <p:cNvCxnSpPr>
            <a:stCxn id="6" idx="2"/>
            <a:endCxn id="11" idx="0"/>
          </p:cNvCxnSpPr>
          <p:nvPr/>
        </p:nvCxnSpPr>
        <p:spPr>
          <a:xfrm flipH="1">
            <a:off x="15633353" y="6806627"/>
            <a:ext cx="2812" cy="544053"/>
          </a:xfrm>
          <a:prstGeom prst="straightConnector1">
            <a:avLst/>
          </a:prstGeom>
          <a:noFill/>
          <a:ln w="50800" cap="flat">
            <a:solidFill>
              <a:srgbClr val="FF6C6E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2225731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 err="1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Postcss</a:t>
            </a:r>
            <a:endParaRPr kumimoji="1" lang="en" altLang="zh-CN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2DABDA8D-0C26-334F-9DD5-5AFC2457B4CD}"/>
              </a:ext>
            </a:extLst>
          </p:cNvPr>
          <p:cNvSpPr/>
          <p:nvPr/>
        </p:nvSpPr>
        <p:spPr>
          <a:xfrm>
            <a:off x="972905" y="2542775"/>
            <a:ext cx="684729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Postcss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插件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62A88244-8576-4349-B73B-1CD3AE049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821" y="2708405"/>
            <a:ext cx="12047682" cy="829919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77F9FF1-8F92-FE4A-AC97-75A9A9575988}"/>
              </a:ext>
            </a:extLst>
          </p:cNvPr>
          <p:cNvSpPr/>
          <p:nvPr/>
        </p:nvSpPr>
        <p:spPr>
          <a:xfrm>
            <a:off x="2756379" y="11755879"/>
            <a:ext cx="1791708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https://github.com/lin-xi/webpack-css-treeshaking-plugin</a:t>
            </a:r>
          </a:p>
        </p:txBody>
      </p:sp>
    </p:spTree>
    <p:extLst>
      <p:ext uri="{BB962C8B-B14F-4D97-AF65-F5344CB8AC3E}">
        <p14:creationId xmlns:p14="http://schemas.microsoft.com/office/powerpoint/2010/main" val="24685900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1308897" y="1204747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变量</a:t>
            </a:r>
            <a:endParaRPr kumimoji="1"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D12FC9C-4D37-984A-808B-23940E5E3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701" y="3771569"/>
            <a:ext cx="10559078" cy="566502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BA41C78-1BB6-3247-BBB4-71DE9FE2FBE8}"/>
              </a:ext>
            </a:extLst>
          </p:cNvPr>
          <p:cNvSpPr/>
          <p:nvPr/>
        </p:nvSpPr>
        <p:spPr>
          <a:xfrm>
            <a:off x="1308897" y="10581188"/>
            <a:ext cx="219884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document.body.style.setProperty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('--</a:t>
            </a:r>
            <a:r>
              <a:rPr lang="en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primaryColor</a:t>
            </a:r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', 'blue');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6096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D80F1-81D9-CA49-AF82-738C4237C8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A784F4-021C-1749-94BC-ED343B13BA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FE171E2B-57E3-EE43-9833-502BE504E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E4A3903-E32E-A04B-B2B5-AC9AA918097D}"/>
              </a:ext>
            </a:extLst>
          </p:cNvPr>
          <p:cNvSpPr txBox="1"/>
          <p:nvPr/>
        </p:nvSpPr>
        <p:spPr>
          <a:xfrm>
            <a:off x="6046138" y="5403904"/>
            <a:ext cx="12291723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五、</a:t>
            </a:r>
            <a:r>
              <a:rPr kumimoji="1" lang="zh-CN" altLang="en-US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底层技术</a:t>
            </a:r>
          </a:p>
        </p:txBody>
      </p:sp>
    </p:spTree>
    <p:extLst>
      <p:ext uri="{BB962C8B-B14F-4D97-AF65-F5344CB8AC3E}">
        <p14:creationId xmlns:p14="http://schemas.microsoft.com/office/powerpoint/2010/main" val="41057538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358004EB-47AA-3E42-821F-76BB26944373}"/>
              </a:ext>
            </a:extLst>
          </p:cNvPr>
          <p:cNvSpPr/>
          <p:nvPr/>
        </p:nvSpPr>
        <p:spPr>
          <a:xfrm>
            <a:off x="13965359" y="4748724"/>
            <a:ext cx="2597266" cy="11935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Expires</a:t>
            </a:r>
            <a:endParaRPr kumimoji="1" lang="zh-CN" altLang="en-US" sz="32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BE18F958-319A-D244-9CC2-6286AD57BA99}"/>
              </a:ext>
            </a:extLst>
          </p:cNvPr>
          <p:cNvSpPr/>
          <p:nvPr/>
        </p:nvSpPr>
        <p:spPr>
          <a:xfrm>
            <a:off x="16744820" y="4748724"/>
            <a:ext cx="3332530" cy="1193518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Cache-Control</a:t>
            </a:r>
            <a:endParaRPr kumimoji="1" lang="zh-CN" altLang="en-US" sz="32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F5F43548-98D3-454F-AF8C-7A74AAA46EA5}"/>
              </a:ext>
            </a:extLst>
          </p:cNvPr>
          <p:cNvSpPr/>
          <p:nvPr/>
        </p:nvSpPr>
        <p:spPr>
          <a:xfrm>
            <a:off x="14013578" y="6703938"/>
            <a:ext cx="2549047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Last-modify</a:t>
            </a:r>
            <a:endParaRPr kumimoji="1" lang="zh-CN" altLang="en-US" sz="32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50ACFE8-B621-B040-832A-248007B83C7A}"/>
              </a:ext>
            </a:extLst>
          </p:cNvPr>
          <p:cNvSpPr/>
          <p:nvPr/>
        </p:nvSpPr>
        <p:spPr>
          <a:xfrm>
            <a:off x="4293027" y="4453792"/>
            <a:ext cx="5537836" cy="15953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Service</a:t>
            </a:r>
            <a:r>
              <a:rPr kumimoji="1"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Worker</a:t>
            </a:r>
            <a:endParaRPr kumimoji="1" lang="zh-CN" altLang="en-US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3342ABA-BEFA-2F47-B0A1-7DE68093C429}"/>
              </a:ext>
            </a:extLst>
          </p:cNvPr>
          <p:cNvSpPr/>
          <p:nvPr/>
        </p:nvSpPr>
        <p:spPr>
          <a:xfrm>
            <a:off x="16744820" y="6703938"/>
            <a:ext cx="3436685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b="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Etag</a:t>
            </a:r>
            <a:endParaRPr kumimoji="1" lang="zh-CN" altLang="en-US" sz="32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FB6F10B-6DB1-7546-8486-F0ED15E7530F}"/>
              </a:ext>
            </a:extLst>
          </p:cNvPr>
          <p:cNvSpPr/>
          <p:nvPr/>
        </p:nvSpPr>
        <p:spPr>
          <a:xfrm>
            <a:off x="10996958" y="4485769"/>
            <a:ext cx="9480442" cy="1699481"/>
          </a:xfrm>
          <a:prstGeom prst="roundRect">
            <a:avLst>
              <a:gd name="adj" fmla="val 9271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8259357-F1A5-2F48-81E8-5517E6404389}"/>
              </a:ext>
            </a:extLst>
          </p:cNvPr>
          <p:cNvSpPr/>
          <p:nvPr/>
        </p:nvSpPr>
        <p:spPr>
          <a:xfrm>
            <a:off x="11016602" y="6453271"/>
            <a:ext cx="9460797" cy="1691515"/>
          </a:xfrm>
          <a:prstGeom prst="roundRect">
            <a:avLst>
              <a:gd name="adj" fmla="val 9271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7F1E462D-932D-4A4F-BA60-E7F0732B15CC}"/>
              </a:ext>
            </a:extLst>
          </p:cNvPr>
          <p:cNvSpPr/>
          <p:nvPr/>
        </p:nvSpPr>
        <p:spPr>
          <a:xfrm>
            <a:off x="11302352" y="4865359"/>
            <a:ext cx="343668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强制缓存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7E446A5-F542-E743-80C7-63AF91D3EC58}"/>
              </a:ext>
            </a:extLst>
          </p:cNvPr>
          <p:cNvSpPr/>
          <p:nvPr/>
        </p:nvSpPr>
        <p:spPr>
          <a:xfrm>
            <a:off x="11321996" y="6778188"/>
            <a:ext cx="343668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协商缓存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8755677A-B6FB-4C4C-B92B-25868EC2EF1C}"/>
              </a:ext>
            </a:extLst>
          </p:cNvPr>
          <p:cNvSpPr/>
          <p:nvPr/>
        </p:nvSpPr>
        <p:spPr>
          <a:xfrm>
            <a:off x="4293027" y="6299776"/>
            <a:ext cx="5537836" cy="15953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Memory</a:t>
            </a:r>
            <a:r>
              <a:rPr kumimoji="1"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endParaRPr kumimoji="1" lang="zh-CN" altLang="en-US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00DF6549-AFB3-DD45-82B0-D903EF339FB1}"/>
              </a:ext>
            </a:extLst>
          </p:cNvPr>
          <p:cNvSpPr/>
          <p:nvPr/>
        </p:nvSpPr>
        <p:spPr>
          <a:xfrm>
            <a:off x="4293027" y="8144786"/>
            <a:ext cx="5537836" cy="15953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Disk</a:t>
            </a:r>
            <a:r>
              <a:rPr kumimoji="1"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endParaRPr kumimoji="1" lang="zh-CN" altLang="en-US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7E3BC862-DEA6-3544-991D-905E1B937903}"/>
              </a:ext>
            </a:extLst>
          </p:cNvPr>
          <p:cNvSpPr/>
          <p:nvPr/>
        </p:nvSpPr>
        <p:spPr>
          <a:xfrm>
            <a:off x="4293027" y="10019290"/>
            <a:ext cx="5537836" cy="15953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Push</a:t>
            </a:r>
            <a:r>
              <a:rPr kumimoji="1"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endParaRPr kumimoji="1" lang="zh-CN" altLang="en-US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下箭头 17">
            <a:extLst>
              <a:ext uri="{FF2B5EF4-FFF2-40B4-BE49-F238E27FC236}">
                <a16:creationId xmlns:a16="http://schemas.microsoft.com/office/drawing/2014/main" id="{4F678B9F-84A9-EF40-88FE-22B531180E5A}"/>
              </a:ext>
            </a:extLst>
          </p:cNvPr>
          <p:cNvSpPr/>
          <p:nvPr/>
        </p:nvSpPr>
        <p:spPr>
          <a:xfrm>
            <a:off x="3629479" y="4453792"/>
            <a:ext cx="457200" cy="7128684"/>
          </a:xfrm>
          <a:prstGeom prst="downArrow">
            <a:avLst>
              <a:gd name="adj1" fmla="val 50000"/>
              <a:gd name="adj2" fmla="val 248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A02BDF2-3141-7148-84EF-6859DEC60926}"/>
              </a:ext>
            </a:extLst>
          </p:cNvPr>
          <p:cNvSpPr/>
          <p:nvPr/>
        </p:nvSpPr>
        <p:spPr>
          <a:xfrm>
            <a:off x="4293027" y="3109445"/>
            <a:ext cx="411355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缓存顺序</a:t>
            </a:r>
            <a:endParaRPr lang="en" altLang="zh-CN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231B8535-2B63-124D-9566-07EFDE40E262}"/>
              </a:ext>
            </a:extLst>
          </p:cNvPr>
          <p:cNvSpPr/>
          <p:nvPr/>
        </p:nvSpPr>
        <p:spPr>
          <a:xfrm>
            <a:off x="11016602" y="3109445"/>
            <a:ext cx="411355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缓存分类</a:t>
            </a:r>
            <a:endParaRPr lang="en" altLang="zh-CN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85151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22B9619C-BB1E-6049-ADBE-B56DAA2C3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116" y="4596268"/>
            <a:ext cx="18094175" cy="6854514"/>
          </a:xfrm>
          <a:prstGeom prst="rect">
            <a:avLst/>
          </a:prstGeom>
        </p:spPr>
      </p:pic>
      <p:sp>
        <p:nvSpPr>
          <p:cNvPr id="32" name="圆角矩形 31">
            <a:extLst>
              <a:ext uri="{FF2B5EF4-FFF2-40B4-BE49-F238E27FC236}">
                <a16:creationId xmlns:a16="http://schemas.microsoft.com/office/drawing/2014/main" id="{DB9F8DCE-CA2E-4140-A24B-410503079E1C}"/>
              </a:ext>
            </a:extLst>
          </p:cNvPr>
          <p:cNvSpPr/>
          <p:nvPr/>
        </p:nvSpPr>
        <p:spPr>
          <a:xfrm>
            <a:off x="2109696" y="4823333"/>
            <a:ext cx="1948919" cy="87851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缓存</a:t>
            </a:r>
            <a:endParaRPr lang="en" altLang="zh-CN" sz="3000" dirty="0"/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Service Worker</a:t>
            </a:r>
          </a:p>
        </p:txBody>
      </p:sp>
    </p:spTree>
    <p:extLst>
      <p:ext uri="{BB962C8B-B14F-4D97-AF65-F5344CB8AC3E}">
        <p14:creationId xmlns:p14="http://schemas.microsoft.com/office/powerpoint/2010/main" val="289183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087952C-BDE8-8548-B0AC-16F0F18CDE82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B2B67808-E9C4-4548-B413-72C6C1920CFD}"/>
              </a:ext>
            </a:extLst>
          </p:cNvPr>
          <p:cNvSpPr/>
          <p:nvPr/>
        </p:nvSpPr>
        <p:spPr>
          <a:xfrm>
            <a:off x="924169" y="2752724"/>
            <a:ext cx="228831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4.12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2F543AB4-4AA5-0143-87EC-EB4D906D64F1}"/>
              </a:ext>
            </a:extLst>
          </p:cNvPr>
          <p:cNvSpPr/>
          <p:nvPr/>
        </p:nvSpPr>
        <p:spPr>
          <a:xfrm>
            <a:off x="13251180" y="2669627"/>
            <a:ext cx="2066326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4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E077122-C24C-CD43-B081-EACD846748A2}"/>
              </a:ext>
            </a:extLst>
          </p:cNvPr>
          <p:cNvSpPr txBox="1"/>
          <p:nvPr/>
        </p:nvSpPr>
        <p:spPr>
          <a:xfrm>
            <a:off x="825192" y="1198121"/>
            <a:ext cx="79378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小数转二进制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3D2021-4351-0C42-8133-EC52780752A8}"/>
              </a:ext>
            </a:extLst>
          </p:cNvPr>
          <p:cNvSpPr txBox="1"/>
          <p:nvPr/>
        </p:nvSpPr>
        <p:spPr>
          <a:xfrm>
            <a:off x="9166302" y="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93FB2-2665-8A49-A0A5-5ACE7413297E}"/>
              </a:ext>
            </a:extLst>
          </p:cNvPr>
          <p:cNvSpPr txBox="1"/>
          <p:nvPr/>
        </p:nvSpPr>
        <p:spPr>
          <a:xfrm>
            <a:off x="8898673" y="-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944A0E-89D7-1B43-9491-CACDFA50A63F}"/>
              </a:ext>
            </a:extLst>
          </p:cNvPr>
          <p:cNvSpPr txBox="1"/>
          <p:nvPr/>
        </p:nvSpPr>
        <p:spPr>
          <a:xfrm>
            <a:off x="12313920" y="-2895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FCB434-8E48-344D-BE26-FE16E9424296}"/>
              </a:ext>
            </a:extLst>
          </p:cNvPr>
          <p:cNvSpPr txBox="1"/>
          <p:nvPr/>
        </p:nvSpPr>
        <p:spPr>
          <a:xfrm>
            <a:off x="12193065" y="1965566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9BF4CDD-45F7-7E45-9BBC-C07131D99E17}"/>
              </a:ext>
            </a:extLst>
          </p:cNvPr>
          <p:cNvSpPr txBox="1"/>
          <p:nvPr/>
        </p:nvSpPr>
        <p:spPr>
          <a:xfrm>
            <a:off x="9640365" y="3018870"/>
            <a:ext cx="30369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整数部分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0D030B63-99B9-BD45-9B77-EE5BFCEF8B4B}"/>
              </a:ext>
            </a:extLst>
          </p:cNvPr>
          <p:cNvSpPr txBox="1"/>
          <p:nvPr/>
        </p:nvSpPr>
        <p:spPr>
          <a:xfrm>
            <a:off x="9640365" y="4934466"/>
            <a:ext cx="401872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除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取余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56A079F7-BAFA-6A48-970F-0BEC62299FD6}"/>
              </a:ext>
            </a:extLst>
          </p:cNvPr>
          <p:cNvSpPr/>
          <p:nvPr/>
        </p:nvSpPr>
        <p:spPr>
          <a:xfrm>
            <a:off x="9640365" y="11049300"/>
            <a:ext cx="206632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100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120B4D-AC25-8342-81FB-52C0EE9D862A}"/>
              </a:ext>
            </a:extLst>
          </p:cNvPr>
          <p:cNvSpPr txBox="1"/>
          <p:nvPr/>
        </p:nvSpPr>
        <p:spPr>
          <a:xfrm>
            <a:off x="9609885" y="6237020"/>
            <a:ext cx="6781799" cy="3324672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，余数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，余数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，余数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</a:p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除数为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，结束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CBD70E2-F4C0-9441-9E03-E6F7B5552746}"/>
              </a:ext>
            </a:extLst>
          </p:cNvPr>
          <p:cNvSpPr txBox="1"/>
          <p:nvPr/>
        </p:nvSpPr>
        <p:spPr>
          <a:xfrm>
            <a:off x="8905408" y="9746746"/>
            <a:ext cx="673820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r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[0,0,1]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逆转 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[1,0,0]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49286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Memory Cache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EBDEB390-31A8-1443-8350-191A494CD093}"/>
              </a:ext>
            </a:extLst>
          </p:cNvPr>
          <p:cNvSpPr/>
          <p:nvPr/>
        </p:nvSpPr>
        <p:spPr>
          <a:xfrm>
            <a:off x="942756" y="3223973"/>
            <a:ext cx="17116644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缓存网页用到的子资源：图片</a:t>
            </a:r>
            <a:r>
              <a:rPr lang="en-US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5000" b="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  <a:r>
              <a:rPr lang="en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5000" b="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en" altLang="zh-C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由浏览器</a:t>
            </a:r>
            <a:r>
              <a:rPr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自己控制</a:t>
            </a:r>
            <a:endParaRPr lang="en" altLang="zh-CN" sz="5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84E4178-9A8F-5F4F-BF36-1DAEB5CB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0864" y="4722554"/>
            <a:ext cx="10904012" cy="403187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C28899E-B059-D140-9884-8714C6821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9072360"/>
            <a:ext cx="10895244" cy="3818273"/>
          </a:xfrm>
          <a:prstGeom prst="rect">
            <a:avLst/>
          </a:prstGeom>
        </p:spPr>
      </p:pic>
      <p:sp>
        <p:nvSpPr>
          <p:cNvPr id="18" name="圆角矩形 17">
            <a:extLst>
              <a:ext uri="{FF2B5EF4-FFF2-40B4-BE49-F238E27FC236}">
                <a16:creationId xmlns:a16="http://schemas.microsoft.com/office/drawing/2014/main" id="{BAC31502-A580-9E4A-888A-13AC287E7B29}"/>
              </a:ext>
            </a:extLst>
          </p:cNvPr>
          <p:cNvSpPr/>
          <p:nvPr/>
        </p:nvSpPr>
        <p:spPr>
          <a:xfrm>
            <a:off x="1051889" y="6369194"/>
            <a:ext cx="783047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webpack </a:t>
            </a:r>
            <a:r>
              <a:rPr lang="en" altLang="zh-CN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vendor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公共资源打包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1B6763D6-A3DF-2649-AC61-C17C89F79FA6}"/>
              </a:ext>
            </a:extLst>
          </p:cNvPr>
          <p:cNvSpPr/>
          <p:nvPr/>
        </p:nvSpPr>
        <p:spPr>
          <a:xfrm>
            <a:off x="1145693" y="5366335"/>
            <a:ext cx="3281421" cy="722760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2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优化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10D4957-0886-9E41-BBBD-0953BD149525}"/>
              </a:ext>
            </a:extLst>
          </p:cNvPr>
          <p:cNvSpPr/>
          <p:nvPr/>
        </p:nvSpPr>
        <p:spPr>
          <a:xfrm>
            <a:off x="1204006" y="7819748"/>
            <a:ext cx="754951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entry: {</a:t>
            </a:r>
          </a:p>
          <a:p>
            <a:pPr algn="l"/>
            <a:r>
              <a:rPr lang="zh-CN" altLang="en-US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3200" b="0" dirty="0">
                <a:solidFill>
                  <a:srgbClr val="D19A6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vendor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[</a:t>
            </a:r>
            <a:r>
              <a:rPr lang="en" altLang="zh-CN" sz="3200" b="0" dirty="0">
                <a:solidFill>
                  <a:srgbClr val="98C3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"</a:t>
            </a:r>
            <a:r>
              <a:rPr lang="en" altLang="zh-CN" sz="3200" b="0" dirty="0" err="1">
                <a:solidFill>
                  <a:srgbClr val="98C3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en" altLang="zh-CN" sz="3200" b="0" dirty="0">
                <a:solidFill>
                  <a:srgbClr val="98C3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"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], </a:t>
            </a:r>
          </a:p>
          <a:p>
            <a:pPr algn="l"/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3200" b="0" dirty="0">
                <a:solidFill>
                  <a:srgbClr val="D19A6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" altLang="zh-CN" sz="3200" b="0" dirty="0">
                <a:solidFill>
                  <a:srgbClr val="98C3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"./entry”</a:t>
            </a:r>
            <a:endParaRPr lang="en" altLang="zh-CN" sz="3200" b="0" dirty="0">
              <a:solidFill>
                <a:srgbClr val="BABAB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 </a:t>
            </a:r>
          </a:p>
          <a:p>
            <a:pPr algn="l"/>
            <a:r>
              <a:rPr lang="en" altLang="zh-CN" sz="3200" b="0" dirty="0">
                <a:solidFill>
                  <a:srgbClr val="7171B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new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" altLang="zh-CN" sz="3200" b="0" dirty="0" err="1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CommonsChunkPlugin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({</a:t>
            </a:r>
          </a:p>
          <a:p>
            <a:pPr algn="l"/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3200" b="0" dirty="0">
                <a:solidFill>
                  <a:srgbClr val="D19A6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name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" altLang="zh-CN" sz="3200" b="0" dirty="0">
                <a:solidFill>
                  <a:srgbClr val="98C3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"vendor"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endParaRPr lang="en" altLang="zh-CN" sz="3200" b="0" dirty="0">
              <a:solidFill>
                <a:srgbClr val="5C637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3200" b="0" dirty="0">
                <a:solidFill>
                  <a:srgbClr val="5C637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" altLang="zh-CN" sz="3200" b="0" dirty="0" err="1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minChunks</a:t>
            </a:r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en" altLang="zh-CN" sz="3200" b="0" dirty="0">
                <a:solidFill>
                  <a:srgbClr val="56B6C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Infinity</a:t>
            </a:r>
          </a:p>
          <a:p>
            <a:pPr algn="l"/>
            <a:r>
              <a:rPr lang="en" altLang="zh-CN" sz="3200" b="0" dirty="0">
                <a:solidFill>
                  <a:srgbClr val="BABAB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</a:t>
            </a:r>
            <a:endParaRPr lang="zh-CN" altLang="en-US" sz="32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04392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Disk Cache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B40C39-103A-BC41-9FDF-EF10D7190EB6}"/>
              </a:ext>
            </a:extLst>
          </p:cNvPr>
          <p:cNvSpPr/>
          <p:nvPr/>
        </p:nvSpPr>
        <p:spPr>
          <a:xfrm>
            <a:off x="700011" y="5749861"/>
            <a:ext cx="899795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4000" dirty="0">
                <a:solidFill>
                  <a:schemeClr val="bg1"/>
                </a:solidFill>
                <a:latin typeface="+mn-ea"/>
              </a:rPr>
              <a:t>版本：</a:t>
            </a:r>
            <a:r>
              <a:rPr lang="en" altLang="zh-CN" sz="4000" dirty="0">
                <a:solidFill>
                  <a:schemeClr val="bg1"/>
                </a:solidFill>
                <a:latin typeface="+mn-ea"/>
              </a:rPr>
              <a:t>HTTP/1.0</a:t>
            </a:r>
          </a:p>
          <a:p>
            <a:pPr algn="l"/>
            <a:r>
              <a:rPr lang="zh-CN" altLang="en-US" sz="4000" dirty="0">
                <a:solidFill>
                  <a:schemeClr val="bg1"/>
                </a:solidFill>
                <a:latin typeface="+mn-ea"/>
              </a:rPr>
              <a:t>来源：存在于服务端返回的响应头中</a:t>
            </a:r>
          </a:p>
          <a:p>
            <a:pPr algn="l"/>
            <a:r>
              <a:rPr lang="zh-CN" altLang="en-US" sz="4000" dirty="0">
                <a:solidFill>
                  <a:schemeClr val="bg1"/>
                </a:solidFill>
                <a:latin typeface="+mn-ea"/>
              </a:rPr>
              <a:t>语法：</a:t>
            </a:r>
            <a:r>
              <a:rPr lang="en" altLang="zh-CN" sz="4000" dirty="0">
                <a:solidFill>
                  <a:schemeClr val="bg1"/>
                </a:solidFill>
                <a:latin typeface="+mn-ea"/>
              </a:rPr>
              <a:t>Expires: Wed, 22 Nov 2019 08:41:00 GMT</a:t>
            </a:r>
          </a:p>
          <a:p>
            <a:pPr algn="l"/>
            <a:r>
              <a:rPr lang="zh-CN" altLang="en-US" sz="4000" dirty="0">
                <a:solidFill>
                  <a:schemeClr val="bg1"/>
                </a:solidFill>
                <a:latin typeface="+mn-ea"/>
              </a:rPr>
              <a:t>缺点：服务器的时间和浏览器的时间</a:t>
            </a:r>
            <a:endParaRPr lang="en-US" altLang="zh-CN" sz="4000" dirty="0">
              <a:solidFill>
                <a:schemeClr val="bg1"/>
              </a:solidFill>
              <a:latin typeface="+mn-ea"/>
            </a:endParaRPr>
          </a:p>
          <a:p>
            <a:pPr algn="l"/>
            <a:r>
              <a:rPr lang="zh-CN" altLang="en-US" sz="4000" dirty="0">
                <a:solidFill>
                  <a:schemeClr val="bg1"/>
                </a:solidFill>
                <a:latin typeface="+mn-ea"/>
              </a:rPr>
              <a:t>           可能并不一致导致失效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0700C0D-456C-444A-8E41-16CA47C7A60F}"/>
              </a:ext>
            </a:extLst>
          </p:cNvPr>
          <p:cNvSpPr/>
          <p:nvPr/>
        </p:nvSpPr>
        <p:spPr>
          <a:xfrm>
            <a:off x="700011" y="9604764"/>
            <a:ext cx="899795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版本：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HTTP/1.1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来源：响应头和请求头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语法：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Cache-Control:max-age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=3600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缺点：时间最终还是会失效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BCE4DD2-EFD5-394D-A6AF-992BFAC7AEDC}"/>
              </a:ext>
            </a:extLst>
          </p:cNvPr>
          <p:cNvSpPr/>
          <p:nvPr/>
        </p:nvSpPr>
        <p:spPr>
          <a:xfrm>
            <a:off x="10242983" y="5749861"/>
            <a:ext cx="13625589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public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所有内容都将被缓存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private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所有内容只有客户端可以缓存，默认值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no-cache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客户端缓存内容，但是是否使用缓存则需要经过协商缓存来验证决定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no-store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所有内容都不会被缓存，即不使用强制缓存，也不使用协商缓存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max-age=xxx (xxx is numeric)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缓存内容将在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xxx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秒后失效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must-revalidate: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强制浏览器严格遵守你设置的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规则</a:t>
            </a:r>
            <a:b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proxy-revalidate: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强制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严格遵守你设置的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规则</a:t>
            </a:r>
            <a:endParaRPr lang="zh-CN" altLang="en-US" sz="4000" b="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79F6DD32-6188-814B-87D5-D79DCFAC8E35}"/>
              </a:ext>
            </a:extLst>
          </p:cNvPr>
          <p:cNvSpPr/>
          <p:nvPr/>
        </p:nvSpPr>
        <p:spPr>
          <a:xfrm>
            <a:off x="10242983" y="4013681"/>
            <a:ext cx="6439401" cy="1355107"/>
          </a:xfrm>
          <a:prstGeom prst="roundRect">
            <a:avLst>
              <a:gd name="adj" fmla="val 7517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dirty="0">
                <a:solidFill>
                  <a:schemeClr val="bg1"/>
                </a:solidFill>
                <a:latin typeface="+mn-ea"/>
              </a:rPr>
              <a:t>Cache-Control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345B30C3-A430-C744-A016-D3282C953E07}"/>
              </a:ext>
            </a:extLst>
          </p:cNvPr>
          <p:cNvSpPr/>
          <p:nvPr/>
        </p:nvSpPr>
        <p:spPr>
          <a:xfrm>
            <a:off x="700011" y="4013681"/>
            <a:ext cx="660108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dirty="0">
                <a:solidFill>
                  <a:schemeClr val="bg1"/>
                </a:solidFill>
                <a:latin typeface="+mn-ea"/>
              </a:rPr>
              <a:t>Expires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53955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强制缓存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A7BCC58-C4BC-724D-AA93-6035C4F6B480}"/>
              </a:ext>
            </a:extLst>
          </p:cNvPr>
          <p:cNvSpPr/>
          <p:nvPr/>
        </p:nvSpPr>
        <p:spPr>
          <a:xfrm>
            <a:off x="15948661" y="6897621"/>
            <a:ext cx="2547172" cy="11935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Expires</a:t>
            </a:r>
            <a:endParaRPr kumimoji="1" lang="zh-CN" altLang="en-US" sz="32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8E66112-7F3B-FC45-875D-0FEDB23E48C7}"/>
              </a:ext>
            </a:extLst>
          </p:cNvPr>
          <p:cNvSpPr/>
          <p:nvPr/>
        </p:nvSpPr>
        <p:spPr>
          <a:xfrm>
            <a:off x="18612657" y="6896011"/>
            <a:ext cx="3568375" cy="1193518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Cache-Control</a:t>
            </a:r>
            <a:endParaRPr kumimoji="1" lang="zh-CN" altLang="en-US" sz="3200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5C86D410-632F-ED46-B9AA-7BE998CA2B51}"/>
              </a:ext>
            </a:extLst>
          </p:cNvPr>
          <p:cNvSpPr/>
          <p:nvPr/>
        </p:nvSpPr>
        <p:spPr>
          <a:xfrm>
            <a:off x="15477136" y="6644640"/>
            <a:ext cx="7192364" cy="1699481"/>
          </a:xfrm>
          <a:prstGeom prst="roundRect">
            <a:avLst>
              <a:gd name="adj" fmla="val 9271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B517C64-C69A-9041-BE97-B32858807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957" y="2712498"/>
            <a:ext cx="11394499" cy="1049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053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协商缓存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40DE8B3-BB5F-1248-B74F-E8C088D86B52}"/>
              </a:ext>
            </a:extLst>
          </p:cNvPr>
          <p:cNvSpPr/>
          <p:nvPr/>
        </p:nvSpPr>
        <p:spPr>
          <a:xfrm>
            <a:off x="18390116" y="7199420"/>
            <a:ext cx="2549047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Last-modify</a:t>
            </a:r>
            <a:endParaRPr kumimoji="1" lang="zh-CN" altLang="en-US" sz="3200" dirty="0"/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AE4A0BE6-FD0E-A44B-84D5-D6003CF5A05A}"/>
              </a:ext>
            </a:extLst>
          </p:cNvPr>
          <p:cNvSpPr/>
          <p:nvPr/>
        </p:nvSpPr>
        <p:spPr>
          <a:xfrm>
            <a:off x="21121359" y="7199420"/>
            <a:ext cx="1675756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 err="1"/>
              <a:t>ETag</a:t>
            </a:r>
            <a:endParaRPr kumimoji="1" lang="zh-CN" altLang="en-US" sz="3200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120B8C88-21C2-454F-84E0-A9393E3E8038}"/>
              </a:ext>
            </a:extLst>
          </p:cNvPr>
          <p:cNvSpPr/>
          <p:nvPr/>
        </p:nvSpPr>
        <p:spPr>
          <a:xfrm>
            <a:off x="17878947" y="6948753"/>
            <a:ext cx="5391695" cy="1691515"/>
          </a:xfrm>
          <a:prstGeom prst="roundRect">
            <a:avLst>
              <a:gd name="adj" fmla="val 9271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ABA5BC88-DA23-334D-A902-3D87F7004EE0}"/>
              </a:ext>
            </a:extLst>
          </p:cNvPr>
          <p:cNvSpPr/>
          <p:nvPr/>
        </p:nvSpPr>
        <p:spPr>
          <a:xfrm>
            <a:off x="2559540" y="7309847"/>
            <a:ext cx="4547361" cy="87851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dirty="0"/>
              <a:t>Last-Modified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42D5801C-E5A7-3944-B059-8F7D90B5F982}"/>
              </a:ext>
            </a:extLst>
          </p:cNvPr>
          <p:cNvSpPr/>
          <p:nvPr/>
        </p:nvSpPr>
        <p:spPr>
          <a:xfrm>
            <a:off x="2524944" y="9914004"/>
            <a:ext cx="4547361" cy="87851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dirty="0" err="1"/>
              <a:t>ETag</a:t>
            </a:r>
            <a:endParaRPr lang="en" altLang="zh-CN" sz="4000" dirty="0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401E4C3D-0D9F-E746-855C-28C6E68A2725}"/>
              </a:ext>
            </a:extLst>
          </p:cNvPr>
          <p:cNvSpPr/>
          <p:nvPr/>
        </p:nvSpPr>
        <p:spPr>
          <a:xfrm>
            <a:off x="10149659" y="7264853"/>
            <a:ext cx="4970571" cy="87851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dirty="0"/>
              <a:t>If-Modified-Since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F339B0AD-041B-CF44-9F5E-875AFBF80C70}"/>
              </a:ext>
            </a:extLst>
          </p:cNvPr>
          <p:cNvSpPr/>
          <p:nvPr/>
        </p:nvSpPr>
        <p:spPr>
          <a:xfrm>
            <a:off x="10239547" y="9889878"/>
            <a:ext cx="4970570" cy="87851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dirty="0"/>
              <a:t>If-None-Match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43B71531-4ADA-C145-971A-880DB8727D96}"/>
              </a:ext>
            </a:extLst>
          </p:cNvPr>
          <p:cNvSpPr/>
          <p:nvPr/>
        </p:nvSpPr>
        <p:spPr>
          <a:xfrm>
            <a:off x="2524944" y="5629939"/>
            <a:ext cx="4088252" cy="11935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服务端响应头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6D0E19E9-B49E-954A-B1E1-075DFA9D0C1A}"/>
              </a:ext>
            </a:extLst>
          </p:cNvPr>
          <p:cNvSpPr/>
          <p:nvPr/>
        </p:nvSpPr>
        <p:spPr>
          <a:xfrm>
            <a:off x="10451152" y="5671368"/>
            <a:ext cx="4088252" cy="11935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/>
              <a:t>浏览器请求头</a:t>
            </a:r>
          </a:p>
        </p:txBody>
      </p:sp>
      <p:pic>
        <p:nvPicPr>
          <p:cNvPr id="23" name="图形 22">
            <a:extLst>
              <a:ext uri="{FF2B5EF4-FFF2-40B4-BE49-F238E27FC236}">
                <a16:creationId xmlns:a16="http://schemas.microsoft.com/office/drawing/2014/main" id="{FE8EAACB-7A94-B944-AFB1-B4F25353A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16570" y="3238548"/>
            <a:ext cx="1905000" cy="1905000"/>
          </a:xfrm>
          <a:prstGeom prst="rect">
            <a:avLst/>
          </a:prstGeom>
        </p:spPr>
      </p:pic>
      <p:pic>
        <p:nvPicPr>
          <p:cNvPr id="24" name="图形 23">
            <a:extLst>
              <a:ext uri="{FF2B5EF4-FFF2-40B4-BE49-F238E27FC236}">
                <a16:creationId xmlns:a16="http://schemas.microsoft.com/office/drawing/2014/main" id="{DBDE819A-E1D3-3F4B-83D4-1D57F57EFB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39362" y="3339754"/>
            <a:ext cx="1905000" cy="1905000"/>
          </a:xfrm>
          <a:prstGeom prst="rect">
            <a:avLst/>
          </a:prstGeom>
        </p:spPr>
      </p:pic>
      <p:sp>
        <p:nvSpPr>
          <p:cNvPr id="25" name="圆角矩形 24">
            <a:extLst>
              <a:ext uri="{FF2B5EF4-FFF2-40B4-BE49-F238E27FC236}">
                <a16:creationId xmlns:a16="http://schemas.microsoft.com/office/drawing/2014/main" id="{48F2E92E-9AE1-1545-A128-2A4A86142300}"/>
              </a:ext>
            </a:extLst>
          </p:cNvPr>
          <p:cNvSpPr/>
          <p:nvPr/>
        </p:nvSpPr>
        <p:spPr>
          <a:xfrm>
            <a:off x="2256066" y="8368730"/>
            <a:ext cx="4742288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dirty="0"/>
              <a:t>文件最后修改时间</a:t>
            </a:r>
            <a:endParaRPr lang="en" altLang="zh-CN" sz="4000" dirty="0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6C11E85B-79A2-3E4F-8881-2AC105206779}"/>
              </a:ext>
            </a:extLst>
          </p:cNvPr>
          <p:cNvSpPr/>
          <p:nvPr/>
        </p:nvSpPr>
        <p:spPr>
          <a:xfrm>
            <a:off x="2594136" y="11196694"/>
            <a:ext cx="4742288" cy="120104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dirty="0"/>
              <a:t>文件内容</a:t>
            </a:r>
            <a:r>
              <a:rPr lang="en-US" altLang="zh-CN" sz="4000" dirty="0"/>
              <a:t>MD5</a:t>
            </a:r>
          </a:p>
          <a:p>
            <a:r>
              <a:rPr lang="en-US" altLang="zh-CN" sz="4000" dirty="0"/>
              <a:t>Last-modify</a:t>
            </a:r>
            <a:r>
              <a:rPr lang="zh-CN" altLang="en-US" sz="4000" dirty="0"/>
              <a:t> </a:t>
            </a:r>
            <a:r>
              <a:rPr lang="en-US" altLang="zh-CN" sz="4000" dirty="0"/>
              <a:t>+</a:t>
            </a:r>
            <a:r>
              <a:rPr lang="zh-CN" altLang="en-US" sz="4000" dirty="0"/>
              <a:t> </a:t>
            </a:r>
            <a:r>
              <a:rPr lang="en-US" altLang="zh-CN" sz="4000" dirty="0"/>
              <a:t>Size</a:t>
            </a:r>
            <a:endParaRPr lang="en" altLang="zh-CN" sz="4000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C8AC9E37-DDC4-9145-ACC5-7C252A21251C}"/>
              </a:ext>
            </a:extLst>
          </p:cNvPr>
          <p:cNvSpPr/>
          <p:nvPr/>
        </p:nvSpPr>
        <p:spPr>
          <a:xfrm>
            <a:off x="10058400" y="8337470"/>
            <a:ext cx="7019535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dirty="0"/>
              <a:t>上次返回的</a:t>
            </a:r>
            <a:r>
              <a:rPr lang="en-US" altLang="zh-CN" sz="4000" dirty="0"/>
              <a:t>Last-Modified</a:t>
            </a:r>
            <a:endParaRPr lang="en" altLang="zh-CN" sz="4000" dirty="0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6172CFB2-DC50-3D4D-9851-734FDF04F232}"/>
              </a:ext>
            </a:extLst>
          </p:cNvPr>
          <p:cNvSpPr/>
          <p:nvPr/>
        </p:nvSpPr>
        <p:spPr>
          <a:xfrm>
            <a:off x="10149659" y="11056972"/>
            <a:ext cx="5939394" cy="8785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dirty="0"/>
              <a:t>上次返回的</a:t>
            </a:r>
            <a:r>
              <a:rPr lang="en-US" altLang="zh-CN" sz="4000" dirty="0" err="1"/>
              <a:t>ETag</a:t>
            </a:r>
            <a:endParaRPr lang="en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CAA433F-9258-214C-B588-B13E6DB5CBE2}"/>
              </a:ext>
            </a:extLst>
          </p:cNvPr>
          <p:cNvSpPr txBox="1"/>
          <p:nvPr/>
        </p:nvSpPr>
        <p:spPr>
          <a:xfrm>
            <a:off x="7518400" y="5054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1370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A268D72-B678-C449-9C1A-24B3FFB36EB7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BAAEBE4B-9D12-3A45-9DE1-543C939F3E8B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协商缓存</a:t>
            </a:r>
            <a:endParaRPr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D4519313-9D4E-AE40-99D3-876BD0CF7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041" y="2652852"/>
            <a:ext cx="12443719" cy="10420661"/>
          </a:xfrm>
          <a:prstGeom prst="rect">
            <a:avLst/>
          </a:prstGeom>
        </p:spPr>
      </p:pic>
      <p:sp>
        <p:nvSpPr>
          <p:cNvPr id="30" name="圆角矩形 29">
            <a:extLst>
              <a:ext uri="{FF2B5EF4-FFF2-40B4-BE49-F238E27FC236}">
                <a16:creationId xmlns:a16="http://schemas.microsoft.com/office/drawing/2014/main" id="{A0A81048-416E-4543-8F8C-11F07E755B0D}"/>
              </a:ext>
            </a:extLst>
          </p:cNvPr>
          <p:cNvSpPr/>
          <p:nvPr/>
        </p:nvSpPr>
        <p:spPr>
          <a:xfrm>
            <a:off x="17391395" y="4771466"/>
            <a:ext cx="2549047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/>
              <a:t>Last-modify</a:t>
            </a:r>
            <a:endParaRPr kumimoji="1" lang="zh-CN" altLang="en-US" sz="3200" dirty="0"/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3E347D98-0A19-CF42-BC20-98670C99CBB8}"/>
              </a:ext>
            </a:extLst>
          </p:cNvPr>
          <p:cNvSpPr/>
          <p:nvPr/>
        </p:nvSpPr>
        <p:spPr>
          <a:xfrm>
            <a:off x="20122638" y="4771466"/>
            <a:ext cx="1675756" cy="117728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dirty="0" err="1"/>
              <a:t>ETag</a:t>
            </a:r>
            <a:endParaRPr kumimoji="1" lang="zh-CN" altLang="en-US" sz="3200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B85F6040-E94F-FA48-BED8-7E6E6984A42E}"/>
              </a:ext>
            </a:extLst>
          </p:cNvPr>
          <p:cNvSpPr/>
          <p:nvPr/>
        </p:nvSpPr>
        <p:spPr>
          <a:xfrm>
            <a:off x="16880226" y="4520799"/>
            <a:ext cx="5391695" cy="1691515"/>
          </a:xfrm>
          <a:prstGeom prst="roundRect">
            <a:avLst>
              <a:gd name="adj" fmla="val 9271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AF1C54D-5BAE-2143-90BD-1E450A195F28}"/>
              </a:ext>
            </a:extLst>
          </p:cNvPr>
          <p:cNvSpPr/>
          <p:nvPr/>
        </p:nvSpPr>
        <p:spPr>
          <a:xfrm>
            <a:off x="16682384" y="7118241"/>
            <a:ext cx="634019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服务器会优先验证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ETag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一致的情况下才会继续比对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Last-Modified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23564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18DA7FC-9B3C-FE4B-A445-CF27B37A7739}"/>
              </a:ext>
            </a:extLst>
          </p:cNvPr>
          <p:cNvSpPr/>
          <p:nvPr/>
        </p:nvSpPr>
        <p:spPr>
          <a:xfrm>
            <a:off x="1518236" y="3754462"/>
            <a:ext cx="16564024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Push Cache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推送缓存）是 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中的内容，当以上三种缓存都没有命中时，它才会被使用。它只在会话（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Session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中存在，一旦会话结束就被释放，并且缓存时间也很短暂，在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Chrome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浏览器中只有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分钟左右，同时它也并非严格执行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头中的缓存指令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一旦连接被关闭，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Push Cache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就被释放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多个页面可以使用同一个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的连接，也就可以使用同一个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Push Cache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这主要还是依赖浏览器的实现而定，出于对性能的考虑，有的浏览器会对相同域名但不同的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标签使用同一个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连接。</a:t>
            </a:r>
          </a:p>
          <a:p>
            <a:pPr algn="l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Push Cache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中的缓存只能被使用一次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211F9A-1031-C94D-8AED-89B1E70DA0DE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892E0420-CA29-AF46-8070-DEE748DB3E83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Push Cache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E74906-2D87-9544-827F-C3BA81A4E3EF}"/>
              </a:ext>
            </a:extLst>
          </p:cNvPr>
          <p:cNvSpPr txBox="1"/>
          <p:nvPr/>
        </p:nvSpPr>
        <p:spPr>
          <a:xfrm>
            <a:off x="7520940" y="269748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4400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>
            <a:extLst>
              <a:ext uri="{FF2B5EF4-FFF2-40B4-BE49-F238E27FC236}">
                <a16:creationId xmlns:a16="http://schemas.microsoft.com/office/drawing/2014/main" id="{FC401CC6-FF1E-7748-A1EA-F1CADA5ADDF0}"/>
              </a:ext>
            </a:extLst>
          </p:cNvPr>
          <p:cNvSpPr/>
          <p:nvPr/>
        </p:nvSpPr>
        <p:spPr>
          <a:xfrm>
            <a:off x="1034913" y="5078353"/>
            <a:ext cx="5227864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浏览器域名并发限制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6967F15C-514A-8A4F-AE4C-AE6EB581D42D}"/>
              </a:ext>
            </a:extLst>
          </p:cNvPr>
          <p:cNvSpPr/>
          <p:nvPr/>
        </p:nvSpPr>
        <p:spPr>
          <a:xfrm>
            <a:off x="1034913" y="3993322"/>
            <a:ext cx="5227864" cy="70788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TCP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连接耗时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13E5D5C8-0BB7-104F-8D8F-4D89D9D0A84D}"/>
              </a:ext>
            </a:extLst>
          </p:cNvPr>
          <p:cNvSpPr/>
          <p:nvPr/>
        </p:nvSpPr>
        <p:spPr>
          <a:xfrm>
            <a:off x="1034913" y="6115244"/>
            <a:ext cx="5227864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数据传输冗余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505BA475-61A3-C045-991E-EC8466ED7A21}"/>
              </a:ext>
            </a:extLst>
          </p:cNvPr>
          <p:cNvSpPr/>
          <p:nvPr/>
        </p:nvSpPr>
        <p:spPr>
          <a:xfrm>
            <a:off x="1148493" y="8729482"/>
            <a:ext cx="5114283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减少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92B42D82-8764-7B47-B8E1-7467C29C946D}"/>
              </a:ext>
            </a:extLst>
          </p:cNvPr>
          <p:cNvSpPr/>
          <p:nvPr/>
        </p:nvSpPr>
        <p:spPr>
          <a:xfrm>
            <a:off x="1148494" y="7478100"/>
            <a:ext cx="2500351" cy="90942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优化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8DE7AB8-2F8A-544E-874A-F277C4347273}"/>
              </a:ext>
            </a:extLst>
          </p:cNvPr>
          <p:cNvSpPr/>
          <p:nvPr/>
        </p:nvSpPr>
        <p:spPr>
          <a:xfrm>
            <a:off x="627797" y="2997618"/>
            <a:ext cx="67053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影响网络传输效率的因素：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A6CB3A48-D13F-4F41-BAAC-C699C1139970}"/>
              </a:ext>
            </a:extLst>
          </p:cNvPr>
          <p:cNvSpPr/>
          <p:nvPr/>
        </p:nvSpPr>
        <p:spPr>
          <a:xfrm>
            <a:off x="1148493" y="9669382"/>
            <a:ext cx="5114282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Cookie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109CD079-5368-3644-A017-9DC04ACDCB02}"/>
              </a:ext>
            </a:extLst>
          </p:cNvPr>
          <p:cNvSpPr/>
          <p:nvPr/>
        </p:nvSpPr>
        <p:spPr>
          <a:xfrm>
            <a:off x="1148493" y="10674320"/>
            <a:ext cx="5114282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HTTP/2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8BD7951-C278-4C41-AA0F-E0F989AE9117}"/>
              </a:ext>
            </a:extLst>
          </p:cNvPr>
          <p:cNvSpPr/>
          <p:nvPr/>
        </p:nvSpPr>
        <p:spPr>
          <a:xfrm>
            <a:off x="10430778" y="4243689"/>
            <a:ext cx="3943590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二进制传输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4DDEFD6-831C-FE48-8E1D-F45C2BF41A98}"/>
              </a:ext>
            </a:extLst>
          </p:cNvPr>
          <p:cNvSpPr/>
          <p:nvPr/>
        </p:nvSpPr>
        <p:spPr>
          <a:xfrm>
            <a:off x="10430778" y="7209425"/>
            <a:ext cx="3943590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多路复用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CA42B6C3-2083-1545-B663-50B3A74DD741}"/>
              </a:ext>
            </a:extLst>
          </p:cNvPr>
          <p:cNvSpPr/>
          <p:nvPr/>
        </p:nvSpPr>
        <p:spPr>
          <a:xfrm>
            <a:off x="10430776" y="8692293"/>
            <a:ext cx="3943589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多流并行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21C2C2F-ABE7-FF46-904B-F62F7F141DAA}"/>
              </a:ext>
            </a:extLst>
          </p:cNvPr>
          <p:cNvSpPr/>
          <p:nvPr/>
        </p:nvSpPr>
        <p:spPr>
          <a:xfrm>
            <a:off x="10450685" y="10590843"/>
            <a:ext cx="3923680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Push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312CF146-20CA-804E-B5F8-86AD485E55D5}"/>
              </a:ext>
            </a:extLst>
          </p:cNvPr>
          <p:cNvSpPr/>
          <p:nvPr/>
        </p:nvSpPr>
        <p:spPr>
          <a:xfrm>
            <a:off x="10430778" y="5726557"/>
            <a:ext cx="3943590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Header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压缩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BF9122A-900A-7F4F-934F-73E4EAB1BD01}"/>
              </a:ext>
            </a:extLst>
          </p:cNvPr>
          <p:cNvSpPr/>
          <p:nvPr/>
        </p:nvSpPr>
        <p:spPr>
          <a:xfrm>
            <a:off x="14873841" y="4246315"/>
            <a:ext cx="92133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HTTP/1.x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纯文本报文，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 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二进制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A5519AAF-BD1C-E34F-B8C5-7F5C9B166ED2}"/>
              </a:ext>
            </a:extLst>
          </p:cNvPr>
          <p:cNvSpPr/>
          <p:nvPr/>
        </p:nvSpPr>
        <p:spPr>
          <a:xfrm>
            <a:off x="10430777" y="3025303"/>
            <a:ext cx="2500351" cy="909426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HTTP/2</a:t>
            </a:r>
            <a:endParaRPr kumimoji="1"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C4DD02B-94A0-5347-84B9-1598CD964EF7}"/>
              </a:ext>
            </a:extLst>
          </p:cNvPr>
          <p:cNvSpPr/>
          <p:nvPr/>
        </p:nvSpPr>
        <p:spPr>
          <a:xfrm>
            <a:off x="14873841" y="5704988"/>
            <a:ext cx="62073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HPACK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算法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498DDDD-E519-2043-BB92-694792B5E394}"/>
              </a:ext>
            </a:extLst>
          </p:cNvPr>
          <p:cNvSpPr/>
          <p:nvPr/>
        </p:nvSpPr>
        <p:spPr>
          <a:xfrm>
            <a:off x="14873842" y="7190182"/>
            <a:ext cx="89807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一个域名，一个连接，双向数据流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5ECB72F-8471-5C45-B6A2-1DC8ADE9A6FB}"/>
              </a:ext>
            </a:extLst>
          </p:cNvPr>
          <p:cNvSpPr/>
          <p:nvPr/>
        </p:nvSpPr>
        <p:spPr>
          <a:xfrm>
            <a:off x="14873841" y="8672735"/>
            <a:ext cx="86993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并行交错地发送多个请求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响应，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请求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响应之间互不影响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2D6EDD3-A11E-2E4B-A7B0-38057FFEA62C}"/>
              </a:ext>
            </a:extLst>
          </p:cNvPr>
          <p:cNvSpPr/>
          <p:nvPr/>
        </p:nvSpPr>
        <p:spPr>
          <a:xfrm>
            <a:off x="14873842" y="10598523"/>
            <a:ext cx="83616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主动把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文件推送给客户端，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减少等待的延迟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F46D530-DBC2-6643-8250-EF9ED9F3DFEC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9FE5E0C9-8D31-724F-A582-F26F8D421559}"/>
              </a:ext>
            </a:extLst>
          </p:cNvPr>
          <p:cNvSpPr/>
          <p:nvPr/>
        </p:nvSpPr>
        <p:spPr>
          <a:xfrm>
            <a:off x="7400707" y="692393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658074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21">
            <a:extLst>
              <a:ext uri="{FF2B5EF4-FFF2-40B4-BE49-F238E27FC236}">
                <a16:creationId xmlns:a16="http://schemas.microsoft.com/office/drawing/2014/main" id="{CA42B6C3-2083-1545-B663-50B3A74DD741}"/>
              </a:ext>
            </a:extLst>
          </p:cNvPr>
          <p:cNvSpPr/>
          <p:nvPr/>
        </p:nvSpPr>
        <p:spPr>
          <a:xfrm>
            <a:off x="1261227" y="7282847"/>
            <a:ext cx="3522444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HTTP/3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BF9122A-900A-7F4F-934F-73E4EAB1BD01}"/>
              </a:ext>
            </a:extLst>
          </p:cNvPr>
          <p:cNvSpPr/>
          <p:nvPr/>
        </p:nvSpPr>
        <p:spPr>
          <a:xfrm>
            <a:off x="1600503" y="4603326"/>
            <a:ext cx="121593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TCP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TLS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建立连接，增加两个握手延迟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498DDDD-E519-2043-BB92-694792B5E394}"/>
              </a:ext>
            </a:extLst>
          </p:cNvPr>
          <p:cNvSpPr/>
          <p:nvPr/>
        </p:nvSpPr>
        <p:spPr>
          <a:xfrm>
            <a:off x="1676703" y="8549321"/>
            <a:ext cx="8991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UDP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QUIC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协议，快速建立连接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5ECB72F-8471-5C45-B6A2-1DC8ADE9A6FB}"/>
              </a:ext>
            </a:extLst>
          </p:cNvPr>
          <p:cNvSpPr/>
          <p:nvPr/>
        </p:nvSpPr>
        <p:spPr>
          <a:xfrm>
            <a:off x="1676703" y="10859191"/>
            <a:ext cx="102104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更好的错误处理能力，向前纠错机制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640C051-600B-434F-A200-1C6648327B28}"/>
              </a:ext>
            </a:extLst>
          </p:cNvPr>
          <p:cNvSpPr/>
          <p:nvPr/>
        </p:nvSpPr>
        <p:spPr>
          <a:xfrm>
            <a:off x="1600503" y="5531565"/>
            <a:ext cx="132550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TCP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丢包重传，阻塞所有请求，还不如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HTTP/1.1</a:t>
            </a:r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D0E601E-B2B1-1541-B4A5-BF37F1C09E75}"/>
              </a:ext>
            </a:extLst>
          </p:cNvPr>
          <p:cNvSpPr/>
          <p:nvPr/>
        </p:nvSpPr>
        <p:spPr>
          <a:xfrm>
            <a:off x="1651303" y="9695059"/>
            <a:ext cx="110740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多个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stream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，相互无依赖，解决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TCP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行头阻塞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9E132F-5CE5-3A44-9FB3-1841B2123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5800" y="7954417"/>
            <a:ext cx="7171299" cy="4022455"/>
          </a:xfrm>
          <a:prstGeom prst="rect">
            <a:avLst/>
          </a:prstGeom>
        </p:spPr>
      </p:pic>
      <p:sp>
        <p:nvSpPr>
          <p:cNvPr id="32" name="圆角矩形 31">
            <a:extLst>
              <a:ext uri="{FF2B5EF4-FFF2-40B4-BE49-F238E27FC236}">
                <a16:creationId xmlns:a16="http://schemas.microsoft.com/office/drawing/2014/main" id="{DD608611-E4F2-094F-8562-C38F9B848E93}"/>
              </a:ext>
            </a:extLst>
          </p:cNvPr>
          <p:cNvSpPr/>
          <p:nvPr/>
        </p:nvSpPr>
        <p:spPr>
          <a:xfrm>
            <a:off x="1261227" y="3375338"/>
            <a:ext cx="3522444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HTTP/2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缺点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16D044-1078-CC44-BCEB-1027CBE2F384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浏览器缓存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56C962F-DEEA-D449-9AA5-85F30DC7B11A}"/>
              </a:ext>
            </a:extLst>
          </p:cNvPr>
          <p:cNvSpPr/>
          <p:nvPr/>
        </p:nvSpPr>
        <p:spPr>
          <a:xfrm>
            <a:off x="7701616" y="825367"/>
            <a:ext cx="8980768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</a:t>
            </a:r>
            <a:endParaRPr lang="en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0864172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4CC3368A-3713-0A4C-9A8B-81FF977C2D5A}"/>
              </a:ext>
            </a:extLst>
          </p:cNvPr>
          <p:cNvSpPr/>
          <p:nvPr/>
        </p:nvSpPr>
        <p:spPr>
          <a:xfrm>
            <a:off x="5334000" y="782253"/>
            <a:ext cx="9545436" cy="1129617"/>
          </a:xfrm>
          <a:prstGeom prst="roundRect">
            <a:avLst>
              <a:gd name="adj" fmla="val 9271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6096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1AAF6FB-24AE-BC43-96CE-7021BA5F695B}"/>
              </a:ext>
            </a:extLst>
          </p:cNvPr>
          <p:cNvSpPr/>
          <p:nvPr/>
        </p:nvSpPr>
        <p:spPr>
          <a:xfrm>
            <a:off x="2034058" y="4649501"/>
            <a:ext cx="2333502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主进程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3E9F8A14-FBAF-7945-B081-698BDAF877B4}"/>
              </a:ext>
            </a:extLst>
          </p:cNvPr>
          <p:cNvSpPr/>
          <p:nvPr/>
        </p:nvSpPr>
        <p:spPr>
          <a:xfrm>
            <a:off x="4562326" y="4638650"/>
            <a:ext cx="2770564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插件进程</a:t>
            </a:r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E91145A3-C7BD-F444-B21C-70BCF0F1DEBC}"/>
              </a:ext>
            </a:extLst>
          </p:cNvPr>
          <p:cNvSpPr/>
          <p:nvPr/>
        </p:nvSpPr>
        <p:spPr>
          <a:xfrm>
            <a:off x="7527657" y="4638650"/>
            <a:ext cx="2465385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GPU</a:t>
            </a:r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进程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5323CBC-1D5A-8C47-B9BA-3C40DA0F1FF2}"/>
              </a:ext>
            </a:extLst>
          </p:cNvPr>
          <p:cNvSpPr/>
          <p:nvPr/>
        </p:nvSpPr>
        <p:spPr>
          <a:xfrm>
            <a:off x="10187808" y="4638649"/>
            <a:ext cx="2770564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渲染进程</a:t>
            </a:r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kumimoji="1"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0B94768C-B023-9146-9E1A-FD154B245FE3}"/>
              </a:ext>
            </a:extLst>
          </p:cNvPr>
          <p:cNvSpPr/>
          <p:nvPr/>
        </p:nvSpPr>
        <p:spPr>
          <a:xfrm>
            <a:off x="1630474" y="2994220"/>
            <a:ext cx="15504588" cy="4423152"/>
          </a:xfrm>
          <a:prstGeom prst="roundRect">
            <a:avLst>
              <a:gd name="adj" fmla="val 7623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286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5C2BE0A0-AEBC-934B-B63D-FE7C3B631F17}"/>
              </a:ext>
            </a:extLst>
          </p:cNvPr>
          <p:cNvSpPr/>
          <p:nvPr/>
        </p:nvSpPr>
        <p:spPr>
          <a:xfrm>
            <a:off x="3394181" y="3452201"/>
            <a:ext cx="3482787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572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</a:t>
            </a:r>
            <a:endParaRPr lang="en" altLang="zh-CN" sz="4572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6A28C5F2-D6F3-1849-A870-457EADD95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8053" y="3317970"/>
            <a:ext cx="1042157" cy="1042157"/>
          </a:xfrm>
          <a:prstGeom prst="rect">
            <a:avLst/>
          </a:prstGeom>
        </p:spPr>
      </p:pic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B90BE5-812E-454A-86B7-CABD1634F520}"/>
              </a:ext>
            </a:extLst>
          </p:cNvPr>
          <p:cNvSpPr/>
          <p:nvPr/>
        </p:nvSpPr>
        <p:spPr>
          <a:xfrm>
            <a:off x="4562326" y="5929406"/>
            <a:ext cx="2770564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插件进程</a:t>
            </a:r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6F85D3A9-B4D4-5E4D-AC9F-D19B12D015A1}"/>
              </a:ext>
            </a:extLst>
          </p:cNvPr>
          <p:cNvSpPr/>
          <p:nvPr/>
        </p:nvSpPr>
        <p:spPr>
          <a:xfrm>
            <a:off x="10187808" y="5929406"/>
            <a:ext cx="2770564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渲染进程</a:t>
            </a:r>
            <a:r>
              <a:rPr kumimoji="1"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8AE1A35E-089E-0548-A936-BEC12E5472E7}"/>
              </a:ext>
            </a:extLst>
          </p:cNvPr>
          <p:cNvSpPr/>
          <p:nvPr/>
        </p:nvSpPr>
        <p:spPr>
          <a:xfrm>
            <a:off x="9545672" y="8933363"/>
            <a:ext cx="3919024" cy="1129617"/>
          </a:xfrm>
          <a:prstGeom prst="roundRect">
            <a:avLst>
              <a:gd name="adj" fmla="val 927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5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渲染进程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0BD9AE5B-092C-9A49-935A-659DACA48AD9}"/>
              </a:ext>
            </a:extLst>
          </p:cNvPr>
          <p:cNvSpPr/>
          <p:nvPr/>
        </p:nvSpPr>
        <p:spPr>
          <a:xfrm>
            <a:off x="3042182" y="10732940"/>
            <a:ext cx="3444702" cy="133731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GUI</a:t>
            </a:r>
          </a:p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渲染线程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AA17772-E4CB-D645-A02C-C432B7745640}"/>
              </a:ext>
            </a:extLst>
          </p:cNvPr>
          <p:cNvSpPr/>
          <p:nvPr/>
        </p:nvSpPr>
        <p:spPr>
          <a:xfrm>
            <a:off x="6845125" y="10732940"/>
            <a:ext cx="3128565" cy="133731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</a:p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引擎线程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57E9668F-FB2E-9F4D-BF4E-4DF88C11A2B5}"/>
              </a:ext>
            </a:extLst>
          </p:cNvPr>
          <p:cNvSpPr/>
          <p:nvPr/>
        </p:nvSpPr>
        <p:spPr>
          <a:xfrm>
            <a:off x="10336132" y="10721780"/>
            <a:ext cx="3128564" cy="12977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事件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触发线程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F7329F25-75D9-FB4D-A30D-5345CBE36530}"/>
              </a:ext>
            </a:extLst>
          </p:cNvPr>
          <p:cNvSpPr/>
          <p:nvPr/>
        </p:nvSpPr>
        <p:spPr>
          <a:xfrm>
            <a:off x="13827138" y="10721781"/>
            <a:ext cx="3128564" cy="1297719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定时器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触发线程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C2A6D392-D759-5942-A57F-0E34579269B4}"/>
              </a:ext>
            </a:extLst>
          </p:cNvPr>
          <p:cNvSpPr/>
          <p:nvPr/>
        </p:nvSpPr>
        <p:spPr>
          <a:xfrm>
            <a:off x="17393455" y="10701984"/>
            <a:ext cx="4022854" cy="1297719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异步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</a:p>
          <a:p>
            <a:pPr algn="ctr"/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请求线程</a:t>
            </a:r>
            <a:endParaRPr lang="en-US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19198CE-6588-9D4E-900C-B3D8A156B686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41426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06E26536-5E09-FE40-9B40-6897216732E4}"/>
              </a:ext>
            </a:extLst>
          </p:cNvPr>
          <p:cNvGrpSpPr/>
          <p:nvPr/>
        </p:nvGrpSpPr>
        <p:grpSpPr>
          <a:xfrm>
            <a:off x="9567836" y="3103194"/>
            <a:ext cx="5841023" cy="4195303"/>
            <a:chOff x="929903" y="3025333"/>
            <a:chExt cx="6296809" cy="4522670"/>
          </a:xfrm>
        </p:grpSpPr>
        <p:sp>
          <p:nvSpPr>
            <p:cNvPr id="2" name="手杖形箭头 1">
              <a:extLst>
                <a:ext uri="{FF2B5EF4-FFF2-40B4-BE49-F238E27FC236}">
                  <a16:creationId xmlns:a16="http://schemas.microsoft.com/office/drawing/2014/main" id="{F0E8C63E-4655-D84C-A0D4-C8B69D33FA76}"/>
                </a:ext>
              </a:extLst>
            </p:cNvPr>
            <p:cNvSpPr/>
            <p:nvPr/>
          </p:nvSpPr>
          <p:spPr>
            <a:xfrm>
              <a:off x="3056388" y="3857625"/>
              <a:ext cx="2684814" cy="1319060"/>
            </a:xfrm>
            <a:prstGeom prst="uturn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>
                <a:solidFill>
                  <a:schemeClr val="tx1"/>
                </a:solidFill>
              </a:endParaRPr>
            </a:p>
          </p:txBody>
        </p:sp>
        <p:sp>
          <p:nvSpPr>
            <p:cNvPr id="33" name="手杖形箭头 32">
              <a:extLst>
                <a:ext uri="{FF2B5EF4-FFF2-40B4-BE49-F238E27FC236}">
                  <a16:creationId xmlns:a16="http://schemas.microsoft.com/office/drawing/2014/main" id="{504952F0-CD05-3342-81F8-C14B5A785A16}"/>
                </a:ext>
              </a:extLst>
            </p:cNvPr>
            <p:cNvSpPr/>
            <p:nvPr/>
          </p:nvSpPr>
          <p:spPr>
            <a:xfrm rot="10800000">
              <a:off x="2985770" y="4962674"/>
              <a:ext cx="2580336" cy="1319060"/>
            </a:xfrm>
            <a:prstGeom prst="uturn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>
                <a:solidFill>
                  <a:schemeClr val="tx1"/>
                </a:solidFill>
              </a:endParaRPr>
            </a:p>
          </p:txBody>
        </p:sp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79A373DF-765D-9346-938D-6EFD9DA9C2FD}"/>
                </a:ext>
              </a:extLst>
            </p:cNvPr>
            <p:cNvSpPr/>
            <p:nvPr/>
          </p:nvSpPr>
          <p:spPr>
            <a:xfrm>
              <a:off x="3513345" y="4652576"/>
              <a:ext cx="1655876" cy="7177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286" dirty="0"/>
                <a:t>Event</a:t>
              </a:r>
            </a:p>
            <a:p>
              <a:pPr algn="ctr"/>
              <a:r>
                <a:rPr lang="en-US" altLang="zh-CN" sz="2286" dirty="0"/>
                <a:t>Loop</a:t>
              </a:r>
              <a:endParaRPr lang="en" altLang="zh-CN" sz="2286" dirty="0"/>
            </a:p>
          </p:txBody>
        </p:sp>
        <p:sp>
          <p:nvSpPr>
            <p:cNvPr id="4" name="圆角矩形 3">
              <a:extLst>
                <a:ext uri="{FF2B5EF4-FFF2-40B4-BE49-F238E27FC236}">
                  <a16:creationId xmlns:a16="http://schemas.microsoft.com/office/drawing/2014/main" id="{7100F3E6-E9D3-E84F-80B7-F15EC7AC5A80}"/>
                </a:ext>
              </a:extLst>
            </p:cNvPr>
            <p:cNvSpPr/>
            <p:nvPr/>
          </p:nvSpPr>
          <p:spPr>
            <a:xfrm>
              <a:off x="929903" y="4308801"/>
              <a:ext cx="1847577" cy="173576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134" dirty="0"/>
                <a:t>User</a:t>
              </a:r>
            </a:p>
            <a:p>
              <a:pPr algn="ctr"/>
              <a:r>
                <a:rPr kumimoji="1" lang="en-US" altLang="zh-CN" sz="2134" dirty="0"/>
                <a:t>Operation</a:t>
              </a:r>
              <a:endParaRPr kumimoji="1" lang="zh-CN" altLang="en-US" sz="2134" dirty="0"/>
            </a:p>
          </p:txBody>
        </p:sp>
        <p:sp>
          <p:nvSpPr>
            <p:cNvPr id="36" name="弧 35">
              <a:extLst>
                <a:ext uri="{FF2B5EF4-FFF2-40B4-BE49-F238E27FC236}">
                  <a16:creationId xmlns:a16="http://schemas.microsoft.com/office/drawing/2014/main" id="{800EE86B-4CB7-AC4A-9A0F-E60FE15F6998}"/>
                </a:ext>
              </a:extLst>
            </p:cNvPr>
            <p:cNvSpPr/>
            <p:nvPr/>
          </p:nvSpPr>
          <p:spPr>
            <a:xfrm rot="8094686">
              <a:off x="4293416" y="4133132"/>
              <a:ext cx="3003905" cy="2273506"/>
            </a:xfrm>
            <a:prstGeom prst="arc">
              <a:avLst>
                <a:gd name="adj1" fmla="val 16580775"/>
                <a:gd name="adj2" fmla="val 158924"/>
              </a:avLst>
            </a:prstGeom>
            <a:ln w="76200">
              <a:solidFill>
                <a:schemeClr val="bg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286"/>
            </a:p>
          </p:txBody>
        </p:sp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EE9BB24E-303C-9A48-AEC0-C7E7594CC3D7}"/>
                </a:ext>
              </a:extLst>
            </p:cNvPr>
            <p:cNvSpPr/>
            <p:nvPr/>
          </p:nvSpPr>
          <p:spPr>
            <a:xfrm>
              <a:off x="4667722" y="3025333"/>
              <a:ext cx="1655876" cy="7177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24" dirty="0"/>
                <a:t>注册回调</a:t>
              </a:r>
              <a:endParaRPr lang="en" altLang="zh-CN" sz="1524" dirty="0"/>
            </a:p>
          </p:txBody>
        </p: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97627B80-770D-B641-A99D-BA010C9FF0D7}"/>
                </a:ext>
              </a:extLst>
            </p:cNvPr>
            <p:cNvSpPr/>
            <p:nvPr/>
          </p:nvSpPr>
          <p:spPr>
            <a:xfrm>
              <a:off x="4825716" y="6176978"/>
              <a:ext cx="1655876" cy="137102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24" dirty="0"/>
                <a:t>执行完成</a:t>
              </a:r>
              <a:endParaRPr lang="en" altLang="zh-CN" sz="1524" dirty="0"/>
            </a:p>
          </p:txBody>
        </p: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1BFEE07-9B1B-3E48-9B78-A90D530F24A7}"/>
                </a:ext>
              </a:extLst>
            </p:cNvPr>
            <p:cNvSpPr/>
            <p:nvPr/>
          </p:nvSpPr>
          <p:spPr>
            <a:xfrm>
              <a:off x="2157831" y="6510701"/>
              <a:ext cx="1655876" cy="7177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24" dirty="0"/>
                <a:t>触发回调</a:t>
              </a:r>
              <a:endParaRPr lang="en" altLang="zh-CN" sz="1524" dirty="0"/>
            </a:p>
          </p:txBody>
        </p:sp>
        <p:sp>
          <p:nvSpPr>
            <p:cNvPr id="41" name="弧 40">
              <a:extLst>
                <a:ext uri="{FF2B5EF4-FFF2-40B4-BE49-F238E27FC236}">
                  <a16:creationId xmlns:a16="http://schemas.microsoft.com/office/drawing/2014/main" id="{19D9F624-D867-6947-AA9B-CB2C9AB7D956}"/>
                </a:ext>
              </a:extLst>
            </p:cNvPr>
            <p:cNvSpPr/>
            <p:nvPr/>
          </p:nvSpPr>
          <p:spPr>
            <a:xfrm rot="19954995">
              <a:off x="3675036" y="3725481"/>
              <a:ext cx="3003905" cy="2273506"/>
            </a:xfrm>
            <a:prstGeom prst="arc">
              <a:avLst>
                <a:gd name="adj1" fmla="val 16580775"/>
                <a:gd name="adj2" fmla="val 158924"/>
              </a:avLst>
            </a:prstGeom>
            <a:ln w="76200">
              <a:solidFill>
                <a:schemeClr val="bg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286" dirty="0"/>
            </a:p>
          </p:txBody>
        </p: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3D6C3BFD-06B5-A24F-973C-57414C266835}"/>
                </a:ext>
              </a:extLst>
            </p:cNvPr>
            <p:cNvSpPr/>
            <p:nvPr/>
          </p:nvSpPr>
          <p:spPr>
            <a:xfrm>
              <a:off x="5982684" y="4308801"/>
              <a:ext cx="1244028" cy="173576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134" dirty="0"/>
                <a:t>IO</a:t>
              </a:r>
            </a:p>
          </p:txBody>
        </p:sp>
        <p:sp>
          <p:nvSpPr>
            <p:cNvPr id="45" name="弧 44">
              <a:extLst>
                <a:ext uri="{FF2B5EF4-FFF2-40B4-BE49-F238E27FC236}">
                  <a16:creationId xmlns:a16="http://schemas.microsoft.com/office/drawing/2014/main" id="{350BA822-3271-AD40-BA76-921A92C10AA0}"/>
                </a:ext>
              </a:extLst>
            </p:cNvPr>
            <p:cNvSpPr/>
            <p:nvPr/>
          </p:nvSpPr>
          <p:spPr>
            <a:xfrm rot="1533979" flipH="1">
              <a:off x="2047963" y="3711441"/>
              <a:ext cx="3003905" cy="2273506"/>
            </a:xfrm>
            <a:prstGeom prst="arc">
              <a:avLst>
                <a:gd name="adj1" fmla="val 16580775"/>
                <a:gd name="adj2" fmla="val 158924"/>
              </a:avLst>
            </a:prstGeom>
            <a:ln w="762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286" dirty="0"/>
            </a:p>
          </p:txBody>
        </p:sp>
        <p:sp>
          <p:nvSpPr>
            <p:cNvPr id="46" name="弧 45">
              <a:extLst>
                <a:ext uri="{FF2B5EF4-FFF2-40B4-BE49-F238E27FC236}">
                  <a16:creationId xmlns:a16="http://schemas.microsoft.com/office/drawing/2014/main" id="{FB1DC5E5-673D-2A44-8377-3225AEEFD1BC}"/>
                </a:ext>
              </a:extLst>
            </p:cNvPr>
            <p:cNvSpPr/>
            <p:nvPr/>
          </p:nvSpPr>
          <p:spPr>
            <a:xfrm rot="13505314" flipH="1">
              <a:off x="1275528" y="4159088"/>
              <a:ext cx="3003905" cy="2273506"/>
            </a:xfrm>
            <a:prstGeom prst="arc">
              <a:avLst>
                <a:gd name="adj1" fmla="val 16580775"/>
                <a:gd name="adj2" fmla="val 158924"/>
              </a:avLst>
            </a:prstGeom>
            <a:ln w="762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286"/>
            </a:p>
          </p:txBody>
        </p:sp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2935CDE6-BE17-924B-ADE0-C925773690FE}"/>
                </a:ext>
              </a:extLst>
            </p:cNvPr>
            <p:cNvSpPr/>
            <p:nvPr/>
          </p:nvSpPr>
          <p:spPr>
            <a:xfrm>
              <a:off x="2065758" y="3044857"/>
              <a:ext cx="1655876" cy="7177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24" dirty="0"/>
                <a:t>进入队列</a:t>
              </a:r>
              <a:endParaRPr lang="en" altLang="zh-CN" sz="1524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A603E309-AC83-A84E-92DA-AEC7E5B6528D}"/>
              </a:ext>
            </a:extLst>
          </p:cNvPr>
          <p:cNvGrpSpPr/>
          <p:nvPr/>
        </p:nvGrpSpPr>
        <p:grpSpPr>
          <a:xfrm>
            <a:off x="6415586" y="8309327"/>
            <a:ext cx="13239024" cy="4931147"/>
            <a:chOff x="7560173" y="8528675"/>
            <a:chExt cx="9974092" cy="3715056"/>
          </a:xfrm>
        </p:grpSpPr>
        <p:sp>
          <p:nvSpPr>
            <p:cNvPr id="18" name="圆角矩形 17">
              <a:extLst>
                <a:ext uri="{FF2B5EF4-FFF2-40B4-BE49-F238E27FC236}">
                  <a16:creationId xmlns:a16="http://schemas.microsoft.com/office/drawing/2014/main" id="{E906ADC1-89B7-4947-BAD9-446CD5C0DB20}"/>
                </a:ext>
              </a:extLst>
            </p:cNvPr>
            <p:cNvSpPr/>
            <p:nvPr/>
          </p:nvSpPr>
          <p:spPr>
            <a:xfrm>
              <a:off x="10396300" y="9467492"/>
              <a:ext cx="1370505" cy="221537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/>
            </a:p>
          </p:txBody>
        </p:sp>
        <p:sp>
          <p:nvSpPr>
            <p:cNvPr id="49" name="圆角矩形 48">
              <a:extLst>
                <a:ext uri="{FF2B5EF4-FFF2-40B4-BE49-F238E27FC236}">
                  <a16:creationId xmlns:a16="http://schemas.microsoft.com/office/drawing/2014/main" id="{032C2263-C3C7-6843-BFED-2447FF16FB54}"/>
                </a:ext>
              </a:extLst>
            </p:cNvPr>
            <p:cNvSpPr/>
            <p:nvPr/>
          </p:nvSpPr>
          <p:spPr>
            <a:xfrm>
              <a:off x="10492625" y="11574331"/>
              <a:ext cx="1261731" cy="6694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38" dirty="0"/>
                <a:t>执行栈</a:t>
              </a:r>
              <a:endParaRPr lang="en" altLang="zh-CN" sz="2438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2DC5D8F0-043B-3048-8890-40C0B6E35A70}"/>
                </a:ext>
              </a:extLst>
            </p:cNvPr>
            <p:cNvSpPr/>
            <p:nvPr/>
          </p:nvSpPr>
          <p:spPr>
            <a:xfrm>
              <a:off x="10568799" y="9792449"/>
              <a:ext cx="1030137" cy="41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同步任务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4A71177F-6650-1648-93CD-271B7D09CD41}"/>
                </a:ext>
              </a:extLst>
            </p:cNvPr>
            <p:cNvSpPr/>
            <p:nvPr/>
          </p:nvSpPr>
          <p:spPr>
            <a:xfrm>
              <a:off x="10578886" y="10719348"/>
              <a:ext cx="1030137" cy="669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异步任务</a:t>
              </a:r>
            </a:p>
          </p:txBody>
        </p:sp>
        <p:sp>
          <p:nvSpPr>
            <p:cNvPr id="51" name="圆角矩形 50">
              <a:extLst>
                <a:ext uri="{FF2B5EF4-FFF2-40B4-BE49-F238E27FC236}">
                  <a16:creationId xmlns:a16="http://schemas.microsoft.com/office/drawing/2014/main" id="{187657D7-A3DD-CD41-B43D-D6FF3417B871}"/>
                </a:ext>
              </a:extLst>
            </p:cNvPr>
            <p:cNvSpPr/>
            <p:nvPr/>
          </p:nvSpPr>
          <p:spPr>
            <a:xfrm rot="5400000">
              <a:off x="13092497" y="9340212"/>
              <a:ext cx="2636191" cy="2721656"/>
            </a:xfrm>
            <a:prstGeom prst="roundRect">
              <a:avLst>
                <a:gd name="adj" fmla="val 745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/>
            </a:p>
          </p:txBody>
        </p:sp>
        <p:sp>
          <p:nvSpPr>
            <p:cNvPr id="53" name="圆角矩形 52">
              <a:extLst>
                <a:ext uri="{FF2B5EF4-FFF2-40B4-BE49-F238E27FC236}">
                  <a16:creationId xmlns:a16="http://schemas.microsoft.com/office/drawing/2014/main" id="{B9C64654-05A0-4D4C-8109-BE9983C077DC}"/>
                </a:ext>
              </a:extLst>
            </p:cNvPr>
            <p:cNvSpPr/>
            <p:nvPr/>
          </p:nvSpPr>
          <p:spPr>
            <a:xfrm>
              <a:off x="13108127" y="9363011"/>
              <a:ext cx="1987392" cy="6694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38" dirty="0"/>
                <a:t>任务队列</a:t>
              </a:r>
              <a:endParaRPr lang="en" altLang="zh-CN" sz="2438" dirty="0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667AA14C-E867-4042-B1CD-E7BD8838B58B}"/>
                </a:ext>
              </a:extLst>
            </p:cNvPr>
            <p:cNvSpPr/>
            <p:nvPr/>
          </p:nvSpPr>
          <p:spPr>
            <a:xfrm>
              <a:off x="13328145" y="10059739"/>
              <a:ext cx="2086559" cy="41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524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MicroTask</a:t>
              </a:r>
              <a:r>
                <a:rPr kumimoji="1" lang="en-US" altLang="zh-CN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Queue</a:t>
              </a:r>
              <a:endParaRPr kumimoji="1" lang="zh-CN" altLang="en-US" sz="1524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A521E06-AE19-784A-8E85-B6115FE959F2}"/>
                </a:ext>
              </a:extLst>
            </p:cNvPr>
            <p:cNvSpPr/>
            <p:nvPr/>
          </p:nvSpPr>
          <p:spPr>
            <a:xfrm>
              <a:off x="13322300" y="10887706"/>
              <a:ext cx="2086559" cy="41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Task Queue</a:t>
              </a:r>
            </a:p>
          </p:txBody>
        </p:sp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EF8725B6-5C2E-7A48-9B97-0A633D741AFA}"/>
                </a:ext>
              </a:extLst>
            </p:cNvPr>
            <p:cNvSpPr/>
            <p:nvPr/>
          </p:nvSpPr>
          <p:spPr>
            <a:xfrm>
              <a:off x="16419292" y="9363011"/>
              <a:ext cx="1114973" cy="26561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286" dirty="0"/>
                <a:t>异步执行</a:t>
              </a: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ECAA8E63-2874-4E4C-A248-2B9834658524}"/>
                </a:ext>
              </a:extLst>
            </p:cNvPr>
            <p:cNvGrpSpPr/>
            <p:nvPr/>
          </p:nvGrpSpPr>
          <p:grpSpPr>
            <a:xfrm>
              <a:off x="7560173" y="9467492"/>
              <a:ext cx="1553166" cy="2235498"/>
              <a:chOff x="3383374" y="15029927"/>
              <a:chExt cx="3571859" cy="3464755"/>
            </a:xfrm>
          </p:grpSpPr>
          <p:sp>
            <p:nvSpPr>
              <p:cNvPr id="43" name="圆角矩形 42">
                <a:extLst>
                  <a:ext uri="{FF2B5EF4-FFF2-40B4-BE49-F238E27FC236}">
                    <a16:creationId xmlns:a16="http://schemas.microsoft.com/office/drawing/2014/main" id="{64FEDE80-A5BF-3549-8540-5F26925ACF0D}"/>
                  </a:ext>
                </a:extLst>
              </p:cNvPr>
              <p:cNvSpPr/>
              <p:nvPr/>
            </p:nvSpPr>
            <p:spPr>
              <a:xfrm rot="5400000">
                <a:off x="3436926" y="14976375"/>
                <a:ext cx="3464755" cy="35718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286"/>
              </a:p>
            </p:txBody>
          </p:sp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5D4059B2-FD9B-964D-8033-193460157738}"/>
                  </a:ext>
                </a:extLst>
              </p:cNvPr>
              <p:cNvSpPr/>
              <p:nvPr/>
            </p:nvSpPr>
            <p:spPr>
              <a:xfrm>
                <a:off x="3865193" y="16323050"/>
                <a:ext cx="2608222" cy="878510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438" dirty="0"/>
                  <a:t>主线程</a:t>
                </a:r>
                <a:endParaRPr lang="en" altLang="zh-CN" sz="2438" dirty="0"/>
              </a:p>
            </p:txBody>
          </p:sp>
        </p:grpSp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2DA19067-3D39-AB4E-ABE1-6ED9DF6288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2843" y="9982734"/>
              <a:ext cx="1496044" cy="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线箭头连接符 65">
              <a:extLst>
                <a:ext uri="{FF2B5EF4-FFF2-40B4-BE49-F238E27FC236}">
                  <a16:creationId xmlns:a16="http://schemas.microsoft.com/office/drawing/2014/main" id="{DB10D141-CE2E-FB4F-82B9-BE20E47E32A9}"/>
                </a:ext>
              </a:extLst>
            </p:cNvPr>
            <p:cNvCxnSpPr>
              <a:cxnSpLocks/>
            </p:cNvCxnSpPr>
            <p:nvPr/>
          </p:nvCxnSpPr>
          <p:spPr>
            <a:xfrm>
              <a:off x="11609024" y="9982734"/>
              <a:ext cx="1440741" cy="1"/>
            </a:xfrm>
            <a:prstGeom prst="straightConnector1">
              <a:avLst/>
            </a:prstGeom>
            <a:ln w="762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线箭头连接符 66">
              <a:extLst>
                <a:ext uri="{FF2B5EF4-FFF2-40B4-BE49-F238E27FC236}">
                  <a16:creationId xmlns:a16="http://schemas.microsoft.com/office/drawing/2014/main" id="{F35B73F0-BAAA-0346-8E1E-BA36F79C87BE}"/>
                </a:ext>
              </a:extLst>
            </p:cNvPr>
            <p:cNvCxnSpPr>
              <a:cxnSpLocks/>
            </p:cNvCxnSpPr>
            <p:nvPr/>
          </p:nvCxnSpPr>
          <p:spPr>
            <a:xfrm>
              <a:off x="11614290" y="11155906"/>
              <a:ext cx="1465547" cy="529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线箭头连接符 74">
              <a:extLst>
                <a:ext uri="{FF2B5EF4-FFF2-40B4-BE49-F238E27FC236}">
                  <a16:creationId xmlns:a16="http://schemas.microsoft.com/office/drawing/2014/main" id="{CCD8F1EF-F42D-284C-80B3-9B6EA999E5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09024" y="10924649"/>
              <a:ext cx="1440741" cy="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线箭头连接符 77">
              <a:extLst>
                <a:ext uri="{FF2B5EF4-FFF2-40B4-BE49-F238E27FC236}">
                  <a16:creationId xmlns:a16="http://schemas.microsoft.com/office/drawing/2014/main" id="{5F7EC271-5384-C645-814E-403F99CD63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1421" y="10558362"/>
              <a:ext cx="647871" cy="9967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肘形连接符 11">
              <a:extLst>
                <a:ext uri="{FF2B5EF4-FFF2-40B4-BE49-F238E27FC236}">
                  <a16:creationId xmlns:a16="http://schemas.microsoft.com/office/drawing/2014/main" id="{CCFF6D1B-A34A-D041-ABB1-3BAFF858462C}"/>
                </a:ext>
              </a:extLst>
            </p:cNvPr>
            <p:cNvCxnSpPr>
              <a:cxnSpLocks/>
              <a:stCxn id="43" idx="1"/>
              <a:endCxn id="53" idx="0"/>
            </p:cNvCxnSpPr>
            <p:nvPr/>
          </p:nvCxnSpPr>
          <p:spPr>
            <a:xfrm rot="5400000" flipH="1" flipV="1">
              <a:off x="11167048" y="6532719"/>
              <a:ext cx="104482" cy="5765066"/>
            </a:xfrm>
            <a:prstGeom prst="bentConnector3">
              <a:avLst>
                <a:gd name="adj1" fmla="val 730619"/>
              </a:avLst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E7A46D56-47C2-5248-AAEF-F22167F50E37}"/>
                </a:ext>
              </a:extLst>
            </p:cNvPr>
            <p:cNvSpPr/>
            <p:nvPr/>
          </p:nvSpPr>
          <p:spPr>
            <a:xfrm>
              <a:off x="13328145" y="11393956"/>
              <a:ext cx="2086559" cy="41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Task Queue</a:t>
              </a: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CAB80144-1EFB-B149-8535-C9F2B2347ADF}"/>
                </a:ext>
              </a:extLst>
            </p:cNvPr>
            <p:cNvSpPr/>
            <p:nvPr/>
          </p:nvSpPr>
          <p:spPr>
            <a:xfrm>
              <a:off x="10608422" y="8528675"/>
              <a:ext cx="1030137" cy="411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524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取任务</a:t>
              </a:r>
            </a:p>
          </p:txBody>
        </p:sp>
        <p:cxnSp>
          <p:nvCxnSpPr>
            <p:cNvPr id="93" name="直线箭头连接符 92">
              <a:extLst>
                <a:ext uri="{FF2B5EF4-FFF2-40B4-BE49-F238E27FC236}">
                  <a16:creationId xmlns:a16="http://schemas.microsoft.com/office/drawing/2014/main" id="{FC666BB3-68E1-9747-8120-4EE7DD9BB2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771421" y="10921337"/>
              <a:ext cx="647871" cy="3312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32CEAFF2-414A-6849-950D-A5415595E6E5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圆角矩形 51">
            <a:extLst>
              <a:ext uri="{FF2B5EF4-FFF2-40B4-BE49-F238E27FC236}">
                <a16:creationId xmlns:a16="http://schemas.microsoft.com/office/drawing/2014/main" id="{F8EA0FD4-0A6A-5E47-9263-2F184EC5B42D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Event Loop &amp; 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</a:t>
            </a:r>
          </a:p>
        </p:txBody>
      </p:sp>
    </p:spTree>
    <p:extLst>
      <p:ext uri="{BB962C8B-B14F-4D97-AF65-F5344CB8AC3E}">
        <p14:creationId xmlns:p14="http://schemas.microsoft.com/office/powerpoint/2010/main" val="725221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087952C-BDE8-8548-B0AC-16F0F18CDE82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B2B67808-E9C4-4548-B413-72C6C1920CFD}"/>
              </a:ext>
            </a:extLst>
          </p:cNvPr>
          <p:cNvSpPr/>
          <p:nvPr/>
        </p:nvSpPr>
        <p:spPr>
          <a:xfrm>
            <a:off x="924169" y="2752724"/>
            <a:ext cx="2288314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4.12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2F543AB4-4AA5-0143-87EC-EB4D906D64F1}"/>
              </a:ext>
            </a:extLst>
          </p:cNvPr>
          <p:cNvSpPr/>
          <p:nvPr/>
        </p:nvSpPr>
        <p:spPr>
          <a:xfrm>
            <a:off x="10812780" y="2792172"/>
            <a:ext cx="2066326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0.12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E077122-C24C-CD43-B081-EACD846748A2}"/>
              </a:ext>
            </a:extLst>
          </p:cNvPr>
          <p:cNvSpPr txBox="1"/>
          <p:nvPr/>
        </p:nvSpPr>
        <p:spPr>
          <a:xfrm>
            <a:off x="825192" y="1198121"/>
            <a:ext cx="79378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小数转二进制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3D2021-4351-0C42-8133-EC52780752A8}"/>
              </a:ext>
            </a:extLst>
          </p:cNvPr>
          <p:cNvSpPr txBox="1"/>
          <p:nvPr/>
        </p:nvSpPr>
        <p:spPr>
          <a:xfrm>
            <a:off x="9166302" y="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93FB2-2665-8A49-A0A5-5ACE7413297E}"/>
              </a:ext>
            </a:extLst>
          </p:cNvPr>
          <p:cNvSpPr txBox="1"/>
          <p:nvPr/>
        </p:nvSpPr>
        <p:spPr>
          <a:xfrm>
            <a:off x="8898673" y="-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944A0E-89D7-1B43-9491-CACDFA50A63F}"/>
              </a:ext>
            </a:extLst>
          </p:cNvPr>
          <p:cNvSpPr txBox="1"/>
          <p:nvPr/>
        </p:nvSpPr>
        <p:spPr>
          <a:xfrm>
            <a:off x="12313920" y="-2895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FCB434-8E48-344D-BE26-FE16E9424296}"/>
              </a:ext>
            </a:extLst>
          </p:cNvPr>
          <p:cNvSpPr txBox="1"/>
          <p:nvPr/>
        </p:nvSpPr>
        <p:spPr>
          <a:xfrm>
            <a:off x="12193065" y="1965566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9BF4CDD-45F7-7E45-9BBC-C07131D99E17}"/>
              </a:ext>
            </a:extLst>
          </p:cNvPr>
          <p:cNvSpPr txBox="1"/>
          <p:nvPr/>
        </p:nvSpPr>
        <p:spPr>
          <a:xfrm>
            <a:off x="7175949" y="2907441"/>
            <a:ext cx="30369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小数部分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56A079F7-BAFA-6A48-970F-0BEC62299FD6}"/>
              </a:ext>
            </a:extLst>
          </p:cNvPr>
          <p:cNvSpPr/>
          <p:nvPr/>
        </p:nvSpPr>
        <p:spPr>
          <a:xfrm>
            <a:off x="4382982" y="11821352"/>
            <a:ext cx="7809018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0.0001111001011100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。。。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D7E255C-03BE-3449-9846-F72546BC7CA3}"/>
              </a:ext>
            </a:extLst>
          </p:cNvPr>
          <p:cNvSpPr txBox="1"/>
          <p:nvPr/>
        </p:nvSpPr>
        <p:spPr>
          <a:xfrm>
            <a:off x="13768924" y="3012525"/>
            <a:ext cx="4018720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乘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取整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6514F74-7755-B743-9170-3281FCB35883}"/>
              </a:ext>
            </a:extLst>
          </p:cNvPr>
          <p:cNvSpPr txBox="1"/>
          <p:nvPr/>
        </p:nvSpPr>
        <p:spPr>
          <a:xfrm>
            <a:off x="672792" y="5267320"/>
            <a:ext cx="13405672" cy="6072097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0.12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0.24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0.24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0.48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0.48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0.96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0.96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1.92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0.92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1.84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0.84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1.68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0.68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1.36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0.36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0.72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80E0826-8557-1346-A091-135269BFCFFC}"/>
              </a:ext>
            </a:extLst>
          </p:cNvPr>
          <p:cNvSpPr txBox="1"/>
          <p:nvPr/>
        </p:nvSpPr>
        <p:spPr>
          <a:xfrm>
            <a:off x="12415128" y="5184223"/>
            <a:ext cx="11603111" cy="6072097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0.36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0.72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0.72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1.44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0.44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0.88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0.88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1.76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0.76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1.52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0.52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1.04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0.04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0.08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0.08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0.16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，取整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，取小数继续乘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93463F7F-2808-B04B-A47B-701440980294}"/>
              </a:ext>
            </a:extLst>
          </p:cNvPr>
          <p:cNvSpPr/>
          <p:nvPr/>
        </p:nvSpPr>
        <p:spPr>
          <a:xfrm>
            <a:off x="12651293" y="11738255"/>
            <a:ext cx="9072675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4000" b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位数精度足够或者小数部分为</a:t>
            </a:r>
            <a:r>
              <a:rPr lang="en-US" altLang="zh-CN" sz="4000" b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0</a:t>
            </a:r>
            <a:r>
              <a:rPr lang="zh-CN" altLang="en-US" sz="4000" b="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35535155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ECA3E0DF-9355-744B-9B20-BFF525BF943D}"/>
              </a:ext>
            </a:extLst>
          </p:cNvPr>
          <p:cNvSpPr/>
          <p:nvPr/>
        </p:nvSpPr>
        <p:spPr>
          <a:xfrm>
            <a:off x="13504004" y="4040364"/>
            <a:ext cx="4905861" cy="6688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66632DB-0216-5B48-AFBA-3E8289F6FBDE}"/>
              </a:ext>
            </a:extLst>
          </p:cNvPr>
          <p:cNvSpPr/>
          <p:nvPr/>
        </p:nvSpPr>
        <p:spPr>
          <a:xfrm>
            <a:off x="8476514" y="4040364"/>
            <a:ext cx="4813241" cy="6688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C0AC2E30-E1D0-3D4A-8B1E-7E412D3AA49B}"/>
              </a:ext>
            </a:extLst>
          </p:cNvPr>
          <p:cNvSpPr/>
          <p:nvPr/>
        </p:nvSpPr>
        <p:spPr>
          <a:xfrm>
            <a:off x="8248245" y="3133819"/>
            <a:ext cx="4158402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执行栈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Stack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17BD4B61-5C6B-E145-9F60-BFA52AA9FD2F}"/>
              </a:ext>
            </a:extLst>
          </p:cNvPr>
          <p:cNvSpPr/>
          <p:nvPr/>
        </p:nvSpPr>
        <p:spPr>
          <a:xfrm>
            <a:off x="13289755" y="3079355"/>
            <a:ext cx="5828364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Queue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CFF9A34-7139-2241-82D9-612694223F75}"/>
              </a:ext>
            </a:extLst>
          </p:cNvPr>
          <p:cNvGrpSpPr/>
          <p:nvPr/>
        </p:nvGrpSpPr>
        <p:grpSpPr>
          <a:xfrm>
            <a:off x="13714800" y="4309378"/>
            <a:ext cx="4614855" cy="1533127"/>
            <a:chOff x="10078539" y="5651627"/>
            <a:chExt cx="3514662" cy="2012052"/>
          </a:xfrm>
        </p:grpSpPr>
        <p:sp>
          <p:nvSpPr>
            <p:cNvPr id="62" name="圆角矩形 61">
              <a:extLst>
                <a:ext uri="{FF2B5EF4-FFF2-40B4-BE49-F238E27FC236}">
                  <a16:creationId xmlns:a16="http://schemas.microsoft.com/office/drawing/2014/main" id="{C088FEEB-BFF7-4A46-8711-7EED8BE6D48D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4000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3" name="圆角矩形 62">
              <a:extLst>
                <a:ext uri="{FF2B5EF4-FFF2-40B4-BE49-F238E27FC236}">
                  <a16:creationId xmlns:a16="http://schemas.microsoft.com/office/drawing/2014/main" id="{288DA760-0586-364A-BBE3-2D1A221D04A8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1AE73C19-8357-FB43-9214-CE624D42EAAD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000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4000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1</a:t>
              </a:r>
              <a:endParaRPr kumimoji="1"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8" name="圆角矩形 67">
            <a:extLst>
              <a:ext uri="{FF2B5EF4-FFF2-40B4-BE49-F238E27FC236}">
                <a16:creationId xmlns:a16="http://schemas.microsoft.com/office/drawing/2014/main" id="{D9503842-A6FB-0242-9BED-442BF1ED6B97}"/>
              </a:ext>
            </a:extLst>
          </p:cNvPr>
          <p:cNvSpPr/>
          <p:nvPr/>
        </p:nvSpPr>
        <p:spPr>
          <a:xfrm>
            <a:off x="8662502" y="4199962"/>
            <a:ext cx="4414902" cy="761087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start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80F98252-7C84-4145-9585-63DC93EC610A}"/>
              </a:ext>
            </a:extLst>
          </p:cNvPr>
          <p:cNvSpPr/>
          <p:nvPr/>
        </p:nvSpPr>
        <p:spPr>
          <a:xfrm>
            <a:off x="8662502" y="5190228"/>
            <a:ext cx="4414902" cy="75329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</a:t>
            </a:r>
            <a:r>
              <a:rPr kumimoji="1"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end</a:t>
            </a:r>
            <a:endParaRPr kumimoji="1"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56B49CF-2E8E-A74D-8E10-174E8DBA6F7E}"/>
              </a:ext>
            </a:extLst>
          </p:cNvPr>
          <p:cNvGrpSpPr/>
          <p:nvPr/>
        </p:nvGrpSpPr>
        <p:grpSpPr>
          <a:xfrm>
            <a:off x="13734064" y="6367584"/>
            <a:ext cx="4595591" cy="1533127"/>
            <a:chOff x="10143070" y="7904080"/>
            <a:chExt cx="3514662" cy="2012052"/>
          </a:xfrm>
        </p:grpSpPr>
        <p:sp>
          <p:nvSpPr>
            <p:cNvPr id="74" name="圆角矩形 73">
              <a:extLst>
                <a:ext uri="{FF2B5EF4-FFF2-40B4-BE49-F238E27FC236}">
                  <a16:creationId xmlns:a16="http://schemas.microsoft.com/office/drawing/2014/main" id="{1876A816-8DC4-1543-8878-0F6C7415C82C}"/>
                </a:ext>
              </a:extLst>
            </p:cNvPr>
            <p:cNvSpPr/>
            <p:nvPr/>
          </p:nvSpPr>
          <p:spPr>
            <a:xfrm>
              <a:off x="10143070" y="7904080"/>
              <a:ext cx="3384106" cy="201205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4000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6" name="圆角矩形 75">
              <a:extLst>
                <a:ext uri="{FF2B5EF4-FFF2-40B4-BE49-F238E27FC236}">
                  <a16:creationId xmlns:a16="http://schemas.microsoft.com/office/drawing/2014/main" id="{77542FE5-F70B-E84D-A316-AB0795E3B5BF}"/>
                </a:ext>
              </a:extLst>
            </p:cNvPr>
            <p:cNvSpPr/>
            <p:nvPr/>
          </p:nvSpPr>
          <p:spPr>
            <a:xfrm>
              <a:off x="10273626" y="7914239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b="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Task</a:t>
              </a:r>
              <a:endParaRPr lang="en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7" name="圆角矩形 76">
              <a:extLst>
                <a:ext uri="{FF2B5EF4-FFF2-40B4-BE49-F238E27FC236}">
                  <a16:creationId xmlns:a16="http://schemas.microsoft.com/office/drawing/2014/main" id="{613F82F4-039F-C246-A845-0147AB9FAF94}"/>
                </a:ext>
              </a:extLst>
            </p:cNvPr>
            <p:cNvSpPr/>
            <p:nvPr/>
          </p:nvSpPr>
          <p:spPr>
            <a:xfrm>
              <a:off x="10360697" y="8829066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000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setTimeout</a:t>
              </a:r>
              <a:endParaRPr kumimoji="1"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79" name="矩形 78">
            <a:extLst>
              <a:ext uri="{FF2B5EF4-FFF2-40B4-BE49-F238E27FC236}">
                <a16:creationId xmlns:a16="http://schemas.microsoft.com/office/drawing/2014/main" id="{11627CF2-407E-E845-A7A4-D2467FEDE8C4}"/>
              </a:ext>
            </a:extLst>
          </p:cNvPr>
          <p:cNvSpPr/>
          <p:nvPr/>
        </p:nvSpPr>
        <p:spPr>
          <a:xfrm>
            <a:off x="18614213" y="4040364"/>
            <a:ext cx="5113976" cy="6608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F9F8ADBB-0075-7B4E-BECE-2E3734FC9A8C}"/>
              </a:ext>
            </a:extLst>
          </p:cNvPr>
          <p:cNvGrpSpPr/>
          <p:nvPr/>
        </p:nvGrpSpPr>
        <p:grpSpPr>
          <a:xfrm>
            <a:off x="18917967" y="4309377"/>
            <a:ext cx="4696989" cy="1533127"/>
            <a:chOff x="10078539" y="5651627"/>
            <a:chExt cx="3514662" cy="2012052"/>
          </a:xfrm>
        </p:grpSpPr>
        <p:sp>
          <p:nvSpPr>
            <p:cNvPr id="83" name="圆角矩形 82">
              <a:extLst>
                <a:ext uri="{FF2B5EF4-FFF2-40B4-BE49-F238E27FC236}">
                  <a16:creationId xmlns:a16="http://schemas.microsoft.com/office/drawing/2014/main" id="{2F77B85A-11B2-7545-8ED6-3E551D1BAF7D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4" name="圆角矩形 83">
              <a:extLst>
                <a:ext uri="{FF2B5EF4-FFF2-40B4-BE49-F238E27FC236}">
                  <a16:creationId xmlns:a16="http://schemas.microsoft.com/office/drawing/2014/main" id="{C4CAA317-94C4-3341-ACE5-B9155D3217ED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5" name="圆角矩形 84">
              <a:extLst>
                <a:ext uri="{FF2B5EF4-FFF2-40B4-BE49-F238E27FC236}">
                  <a16:creationId xmlns:a16="http://schemas.microsoft.com/office/drawing/2014/main" id="{8EE6AB46-7184-854C-88B1-C2A22ED25788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000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4000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2</a:t>
              </a:r>
              <a:endParaRPr kumimoji="1"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E80801CB-AEBB-BA42-A6DD-A1080AEC33D1}"/>
              </a:ext>
            </a:extLst>
          </p:cNvPr>
          <p:cNvGrpSpPr/>
          <p:nvPr/>
        </p:nvGrpSpPr>
        <p:grpSpPr>
          <a:xfrm>
            <a:off x="13734064" y="8695508"/>
            <a:ext cx="4595591" cy="1533127"/>
            <a:chOff x="10143070" y="7904080"/>
            <a:chExt cx="3514662" cy="2012052"/>
          </a:xfrm>
        </p:grpSpPr>
        <p:sp>
          <p:nvSpPr>
            <p:cNvPr id="88" name="圆角矩形 87">
              <a:extLst>
                <a:ext uri="{FF2B5EF4-FFF2-40B4-BE49-F238E27FC236}">
                  <a16:creationId xmlns:a16="http://schemas.microsoft.com/office/drawing/2014/main" id="{10BD675D-1514-C245-BE96-6C2378F7925A}"/>
                </a:ext>
              </a:extLst>
            </p:cNvPr>
            <p:cNvSpPr/>
            <p:nvPr/>
          </p:nvSpPr>
          <p:spPr>
            <a:xfrm>
              <a:off x="10143070" y="7904080"/>
              <a:ext cx="3384106" cy="201205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4000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9" name="圆角矩形 88">
              <a:extLst>
                <a:ext uri="{FF2B5EF4-FFF2-40B4-BE49-F238E27FC236}">
                  <a16:creationId xmlns:a16="http://schemas.microsoft.com/office/drawing/2014/main" id="{CEAA5FD9-7C35-C545-89A1-BA5AE73A67C0}"/>
                </a:ext>
              </a:extLst>
            </p:cNvPr>
            <p:cNvSpPr/>
            <p:nvPr/>
          </p:nvSpPr>
          <p:spPr>
            <a:xfrm>
              <a:off x="10273626" y="7914239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b="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Task</a:t>
              </a:r>
              <a:endParaRPr lang="en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0" name="圆角矩形 89">
              <a:extLst>
                <a:ext uri="{FF2B5EF4-FFF2-40B4-BE49-F238E27FC236}">
                  <a16:creationId xmlns:a16="http://schemas.microsoft.com/office/drawing/2014/main" id="{F05E50CD-9993-D446-8351-3A997079B072}"/>
                </a:ext>
              </a:extLst>
            </p:cNvPr>
            <p:cNvSpPr/>
            <p:nvPr/>
          </p:nvSpPr>
          <p:spPr>
            <a:xfrm>
              <a:off x="10360697" y="8829066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000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setTimeout</a:t>
              </a:r>
              <a:endParaRPr kumimoji="1" lang="zh-CN" altLang="en-US" sz="4000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04" name="圆角矩形 103">
            <a:extLst>
              <a:ext uri="{FF2B5EF4-FFF2-40B4-BE49-F238E27FC236}">
                <a16:creationId xmlns:a16="http://schemas.microsoft.com/office/drawing/2014/main" id="{0F12F3C8-7E56-9645-B695-42D82F8CB627}"/>
              </a:ext>
            </a:extLst>
          </p:cNvPr>
          <p:cNvSpPr/>
          <p:nvPr/>
        </p:nvSpPr>
        <p:spPr>
          <a:xfrm>
            <a:off x="6723061" y="2259688"/>
            <a:ext cx="3941056" cy="1129617"/>
          </a:xfrm>
          <a:prstGeom prst="roundRect">
            <a:avLst>
              <a:gd name="adj" fmla="val 9271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6096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93B87CC-8980-1540-AD9D-314D7A7B9F2B}"/>
              </a:ext>
            </a:extLst>
          </p:cNvPr>
          <p:cNvSpPr/>
          <p:nvPr/>
        </p:nvSpPr>
        <p:spPr>
          <a:xfrm>
            <a:off x="893005" y="3720016"/>
            <a:ext cx="7292503" cy="8710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console.log('script start');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setTimeout(function(){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console.log('setTimeout');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}, 0);</a:t>
            </a:r>
          </a:p>
          <a:p>
            <a:pPr algn="l"/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Promise.resolve().then(function() {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console.log('promise1');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}).then(function() {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console.log('promise2');</a:t>
            </a: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});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console.log('script end');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F3351CA3-1257-1449-BCB6-8F7E610146F0}"/>
              </a:ext>
            </a:extLst>
          </p:cNvPr>
          <p:cNvSpPr/>
          <p:nvPr/>
        </p:nvSpPr>
        <p:spPr>
          <a:xfrm>
            <a:off x="672792" y="3490573"/>
            <a:ext cx="7512716" cy="9179706"/>
          </a:xfrm>
          <a:prstGeom prst="roundRect">
            <a:avLst>
              <a:gd name="adj" fmla="val 8291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64F829F-974A-674A-85F9-D621BC39F9BF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2F759328-AF57-2F4A-AF6B-46D0DFBD5941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</a:t>
            </a:r>
          </a:p>
        </p:txBody>
      </p:sp>
    </p:spTree>
    <p:extLst>
      <p:ext uri="{BB962C8B-B14F-4D97-AF65-F5344CB8AC3E}">
        <p14:creationId xmlns:p14="http://schemas.microsoft.com/office/powerpoint/2010/main" val="134444995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3B04C51-66C4-4B40-8777-01B08A97C6A4}"/>
              </a:ext>
            </a:extLst>
          </p:cNvPr>
          <p:cNvSpPr/>
          <p:nvPr/>
        </p:nvSpPr>
        <p:spPr>
          <a:xfrm>
            <a:off x="2566253" y="3854441"/>
            <a:ext cx="7198089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console.log('script start');</a:t>
            </a:r>
            <a:endParaRPr lang="en-US" altLang="zh-CN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Promise.resolve().then(function() {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console.log('promise1');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}).then(function() {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console.log('promise2');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});</a:t>
            </a:r>
            <a:endParaRPr lang="en-US" altLang="zh-CN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setTimeout(function() {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console.log('setTimeout');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}, 0);</a:t>
            </a:r>
          </a:p>
          <a:p>
            <a:pPr algn="l"/>
            <a:endParaRPr lang="zh-CN" altLang="en-US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Promise.resolve().then(function() {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console.log('promise3');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}).then(function() {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console.log('promise4');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});</a:t>
            </a:r>
          </a:p>
          <a:p>
            <a:pPr algn="l"/>
            <a:r>
              <a:rPr lang="zh-CN" altLang="en-US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console.log('script end');</a:t>
            </a:r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id="{E6048518-4DA1-A044-A95E-1DDCDDF597E2}"/>
              </a:ext>
            </a:extLst>
          </p:cNvPr>
          <p:cNvSpPr/>
          <p:nvPr/>
        </p:nvSpPr>
        <p:spPr>
          <a:xfrm>
            <a:off x="1886434" y="3468519"/>
            <a:ext cx="7901354" cy="9041551"/>
          </a:xfrm>
          <a:prstGeom prst="roundRect">
            <a:avLst>
              <a:gd name="adj" fmla="val 8291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286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62636CA-ED5F-BC4D-A235-38F2898D50A7}"/>
              </a:ext>
            </a:extLst>
          </p:cNvPr>
          <p:cNvSpPr/>
          <p:nvPr/>
        </p:nvSpPr>
        <p:spPr>
          <a:xfrm>
            <a:off x="11116970" y="3946293"/>
            <a:ext cx="2868639" cy="8359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286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53A41D54-7C8D-6843-8B8D-9AB22563D449}"/>
              </a:ext>
            </a:extLst>
          </p:cNvPr>
          <p:cNvSpPr/>
          <p:nvPr/>
        </p:nvSpPr>
        <p:spPr>
          <a:xfrm>
            <a:off x="10895216" y="2932122"/>
            <a:ext cx="5467752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Queue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433BEDF-7D5D-9C43-BBD1-D8E4BE95B692}"/>
              </a:ext>
            </a:extLst>
          </p:cNvPr>
          <p:cNvGrpSpPr/>
          <p:nvPr/>
        </p:nvGrpSpPr>
        <p:grpSpPr>
          <a:xfrm>
            <a:off x="11258364" y="4121731"/>
            <a:ext cx="2678074" cy="1533127"/>
            <a:chOff x="10078539" y="5651627"/>
            <a:chExt cx="3514662" cy="2012052"/>
          </a:xfrm>
        </p:grpSpPr>
        <p:sp>
          <p:nvSpPr>
            <p:cNvPr id="30" name="圆角矩形 29">
              <a:extLst>
                <a:ext uri="{FF2B5EF4-FFF2-40B4-BE49-F238E27FC236}">
                  <a16:creationId xmlns:a16="http://schemas.microsoft.com/office/drawing/2014/main" id="{7C5D893B-0116-3346-A8AA-9E1BA43264BA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6341FB35-DA74-BD45-ACF7-5EB26C3D0C40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0FF3B9D9-7EB3-C94D-AE2C-43813F1AB522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2438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1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3C72C399-AB23-0949-AA45-CBFCC33ABFB2}"/>
              </a:ext>
            </a:extLst>
          </p:cNvPr>
          <p:cNvGrpSpPr/>
          <p:nvPr/>
        </p:nvGrpSpPr>
        <p:grpSpPr>
          <a:xfrm>
            <a:off x="11258364" y="7591744"/>
            <a:ext cx="2678074" cy="1533127"/>
            <a:chOff x="10143070" y="7904080"/>
            <a:chExt cx="3514662" cy="2012052"/>
          </a:xfrm>
        </p:grpSpPr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5F0CB53F-5751-E341-A39D-9E9437D0FCF0}"/>
                </a:ext>
              </a:extLst>
            </p:cNvPr>
            <p:cNvSpPr/>
            <p:nvPr/>
          </p:nvSpPr>
          <p:spPr>
            <a:xfrm>
              <a:off x="10143070" y="7904080"/>
              <a:ext cx="3384106" cy="201205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D9EABD7F-8F10-D743-A875-EAFB5687A5E7}"/>
                </a:ext>
              </a:extLst>
            </p:cNvPr>
            <p:cNvSpPr/>
            <p:nvPr/>
          </p:nvSpPr>
          <p:spPr>
            <a:xfrm>
              <a:off x="10273626" y="7914239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23A8490A-8269-5C48-9345-6057CDC34AE4}"/>
                </a:ext>
              </a:extLst>
            </p:cNvPr>
            <p:cNvSpPr/>
            <p:nvPr/>
          </p:nvSpPr>
          <p:spPr>
            <a:xfrm>
              <a:off x="10360697" y="8829066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setTimeout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7957389A-B535-3C4E-8194-8CBEEEFBF3DD}"/>
              </a:ext>
            </a:extLst>
          </p:cNvPr>
          <p:cNvSpPr/>
          <p:nvPr/>
        </p:nvSpPr>
        <p:spPr>
          <a:xfrm>
            <a:off x="14608920" y="3946293"/>
            <a:ext cx="2868639" cy="8359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286" b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79A9DA9-9B62-784E-920C-2FFD61F91857}"/>
              </a:ext>
            </a:extLst>
          </p:cNvPr>
          <p:cNvGrpSpPr/>
          <p:nvPr/>
        </p:nvGrpSpPr>
        <p:grpSpPr>
          <a:xfrm>
            <a:off x="14754399" y="4141921"/>
            <a:ext cx="2678074" cy="1533127"/>
            <a:chOff x="10078539" y="5651627"/>
            <a:chExt cx="3514662" cy="2012052"/>
          </a:xfrm>
        </p:grpSpPr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E79912EC-CF09-024F-9604-1EA09E1F2920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2E38E4C3-BDDB-0848-A59F-2F09CA4F0F1C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1" name="圆角矩形 40">
              <a:extLst>
                <a:ext uri="{FF2B5EF4-FFF2-40B4-BE49-F238E27FC236}">
                  <a16:creationId xmlns:a16="http://schemas.microsoft.com/office/drawing/2014/main" id="{7FA65ED5-75C2-C849-B75C-B5628BE69D8B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2438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2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F436A39-787E-9A43-AF58-84C3876E9D7D}"/>
              </a:ext>
            </a:extLst>
          </p:cNvPr>
          <p:cNvGrpSpPr/>
          <p:nvPr/>
        </p:nvGrpSpPr>
        <p:grpSpPr>
          <a:xfrm>
            <a:off x="11270061" y="5843103"/>
            <a:ext cx="2678074" cy="1533127"/>
            <a:chOff x="10078539" y="5651627"/>
            <a:chExt cx="3514662" cy="2012052"/>
          </a:xfrm>
        </p:grpSpPr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03B05C14-6BBF-7F4D-AFCE-978119942D79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9" name="圆角矩形 48">
              <a:extLst>
                <a:ext uri="{FF2B5EF4-FFF2-40B4-BE49-F238E27FC236}">
                  <a16:creationId xmlns:a16="http://schemas.microsoft.com/office/drawing/2014/main" id="{F3DB1579-85D0-304C-8800-04BCDA297F5B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15B4C836-05F1-3744-A0A4-8AA5087E18EB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2438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3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6A5838F4-B500-FA4D-A763-FC49BE65DD00}"/>
              </a:ext>
            </a:extLst>
          </p:cNvPr>
          <p:cNvGrpSpPr/>
          <p:nvPr/>
        </p:nvGrpSpPr>
        <p:grpSpPr>
          <a:xfrm>
            <a:off x="14731024" y="7602664"/>
            <a:ext cx="2678074" cy="1533127"/>
            <a:chOff x="10143070" y="7904080"/>
            <a:chExt cx="3514662" cy="2012052"/>
          </a:xfrm>
        </p:grpSpPr>
        <p:sp>
          <p:nvSpPr>
            <p:cNvPr id="53" name="圆角矩形 52">
              <a:extLst>
                <a:ext uri="{FF2B5EF4-FFF2-40B4-BE49-F238E27FC236}">
                  <a16:creationId xmlns:a16="http://schemas.microsoft.com/office/drawing/2014/main" id="{50770C5B-B723-6148-B2F8-A345E6ACB542}"/>
                </a:ext>
              </a:extLst>
            </p:cNvPr>
            <p:cNvSpPr/>
            <p:nvPr/>
          </p:nvSpPr>
          <p:spPr>
            <a:xfrm>
              <a:off x="10143070" y="7904080"/>
              <a:ext cx="3384106" cy="2012052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4" name="圆角矩形 53">
              <a:extLst>
                <a:ext uri="{FF2B5EF4-FFF2-40B4-BE49-F238E27FC236}">
                  <a16:creationId xmlns:a16="http://schemas.microsoft.com/office/drawing/2014/main" id="{BD57220F-085B-D14F-ADFA-F8EDDD3581C7}"/>
                </a:ext>
              </a:extLst>
            </p:cNvPr>
            <p:cNvSpPr/>
            <p:nvPr/>
          </p:nvSpPr>
          <p:spPr>
            <a:xfrm>
              <a:off x="10273626" y="7914239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5" name="圆角矩形 54">
              <a:extLst>
                <a:ext uri="{FF2B5EF4-FFF2-40B4-BE49-F238E27FC236}">
                  <a16:creationId xmlns:a16="http://schemas.microsoft.com/office/drawing/2014/main" id="{6E7D6670-99B6-3548-886C-5FAC716B824D}"/>
                </a:ext>
              </a:extLst>
            </p:cNvPr>
            <p:cNvSpPr/>
            <p:nvPr/>
          </p:nvSpPr>
          <p:spPr>
            <a:xfrm>
              <a:off x="10360697" y="8829066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setTimeout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0B76A9C-91F9-C748-A88D-E4055928C196}"/>
              </a:ext>
            </a:extLst>
          </p:cNvPr>
          <p:cNvGrpSpPr/>
          <p:nvPr/>
        </p:nvGrpSpPr>
        <p:grpSpPr>
          <a:xfrm>
            <a:off x="14759240" y="5841134"/>
            <a:ext cx="2678074" cy="1533127"/>
            <a:chOff x="10078539" y="5651627"/>
            <a:chExt cx="3514662" cy="2012052"/>
          </a:xfrm>
        </p:grpSpPr>
        <p:sp>
          <p:nvSpPr>
            <p:cNvPr id="57" name="圆角矩形 56">
              <a:extLst>
                <a:ext uri="{FF2B5EF4-FFF2-40B4-BE49-F238E27FC236}">
                  <a16:creationId xmlns:a16="http://schemas.microsoft.com/office/drawing/2014/main" id="{5FED3FF4-8E02-6C40-B76B-7235DE11C67D}"/>
                </a:ext>
              </a:extLst>
            </p:cNvPr>
            <p:cNvSpPr/>
            <p:nvPr/>
          </p:nvSpPr>
          <p:spPr>
            <a:xfrm>
              <a:off x="10078539" y="5651627"/>
              <a:ext cx="3384106" cy="2012052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286" b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8" name="圆角矩形 57">
              <a:extLst>
                <a:ext uri="{FF2B5EF4-FFF2-40B4-BE49-F238E27FC236}">
                  <a16:creationId xmlns:a16="http://schemas.microsoft.com/office/drawing/2014/main" id="{23F751BB-0474-694D-952C-BBD72EEF943B}"/>
                </a:ext>
              </a:extLst>
            </p:cNvPr>
            <p:cNvSpPr/>
            <p:nvPr/>
          </p:nvSpPr>
          <p:spPr>
            <a:xfrm>
              <a:off x="10209095" y="5661786"/>
              <a:ext cx="3384106" cy="87851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438" b="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MicroTask</a:t>
              </a:r>
              <a:endParaRPr lang="en" altLang="zh-CN" sz="2438" b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9" name="圆角矩形 58">
              <a:extLst>
                <a:ext uri="{FF2B5EF4-FFF2-40B4-BE49-F238E27FC236}">
                  <a16:creationId xmlns:a16="http://schemas.microsoft.com/office/drawing/2014/main" id="{A0D750B5-BD5F-264D-8DD9-35895940BDC9}"/>
                </a:ext>
              </a:extLst>
            </p:cNvPr>
            <p:cNvSpPr/>
            <p:nvPr/>
          </p:nvSpPr>
          <p:spPr>
            <a:xfrm>
              <a:off x="10296166" y="6576613"/>
              <a:ext cx="2975475" cy="787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38" b="0" dirty="0" err="1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Promise.then</a:t>
              </a:r>
              <a:r>
                <a:rPr kumimoji="1" lang="en-US" altLang="zh-CN" sz="2438" b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4</a:t>
              </a:r>
              <a:endParaRPr kumimoji="1" lang="zh-CN" altLang="en-US" sz="2438" b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82D05385-D29D-7944-BA47-34133F740F92}"/>
              </a:ext>
            </a:extLst>
          </p:cNvPr>
          <p:cNvSpPr/>
          <p:nvPr/>
        </p:nvSpPr>
        <p:spPr>
          <a:xfrm>
            <a:off x="6723061" y="2259688"/>
            <a:ext cx="3941056" cy="1129617"/>
          </a:xfrm>
          <a:prstGeom prst="roundRect">
            <a:avLst>
              <a:gd name="adj" fmla="val 9271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6096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2E8B9FF-F27A-7941-9705-87F44F3703BD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CA7CF8F8-1F4D-B941-AD4B-FB224C355A4F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</a:t>
            </a:r>
          </a:p>
        </p:txBody>
      </p:sp>
    </p:spTree>
    <p:extLst>
      <p:ext uri="{BB962C8B-B14F-4D97-AF65-F5344CB8AC3E}">
        <p14:creationId xmlns:p14="http://schemas.microsoft.com/office/powerpoint/2010/main" val="401528611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BAA0079-2E61-3C45-8234-C72BA6891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390" y="3728376"/>
            <a:ext cx="9828312" cy="4393588"/>
          </a:xfrm>
          <a:prstGeom prst="rect">
            <a:avLst/>
          </a:prstGeom>
        </p:spPr>
      </p:pic>
      <p:sp>
        <p:nvSpPr>
          <p:cNvPr id="42" name="圆角矩形 41">
            <a:extLst>
              <a:ext uri="{FF2B5EF4-FFF2-40B4-BE49-F238E27FC236}">
                <a16:creationId xmlns:a16="http://schemas.microsoft.com/office/drawing/2014/main" id="{CAD4F94E-25F1-5648-82D3-45B6D69B7A76}"/>
              </a:ext>
            </a:extLst>
          </p:cNvPr>
          <p:cNvSpPr/>
          <p:nvPr/>
        </p:nvSpPr>
        <p:spPr>
          <a:xfrm>
            <a:off x="12459300" y="3960548"/>
            <a:ext cx="6374176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任务队列中选择任务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F14F7DDF-A77B-224A-ABE9-4AC39D8B6996}"/>
              </a:ext>
            </a:extLst>
          </p:cNvPr>
          <p:cNvSpPr/>
          <p:nvPr/>
        </p:nvSpPr>
        <p:spPr>
          <a:xfrm>
            <a:off x="12459300" y="5028153"/>
            <a:ext cx="5146214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任务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EA3C2493-C6BF-7942-A2C3-8F73C2CA6A31}"/>
              </a:ext>
            </a:extLst>
          </p:cNvPr>
          <p:cNvSpPr/>
          <p:nvPr/>
        </p:nvSpPr>
        <p:spPr>
          <a:xfrm>
            <a:off x="12459299" y="6173968"/>
            <a:ext cx="9204947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执行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微任务队列任务，只对队列为空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8CD110EC-6168-9A41-B65A-83BBFA5497EF}"/>
              </a:ext>
            </a:extLst>
          </p:cNvPr>
          <p:cNvSpPr/>
          <p:nvPr/>
        </p:nvSpPr>
        <p:spPr>
          <a:xfrm>
            <a:off x="12459299" y="7337728"/>
            <a:ext cx="5610541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重复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1D9CB71-6636-3C44-8806-DFF0D052D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108" y="9520566"/>
            <a:ext cx="10646724" cy="2632592"/>
          </a:xfrm>
          <a:prstGeom prst="rect">
            <a:avLst/>
          </a:prstGeom>
        </p:spPr>
      </p:pic>
      <p:sp>
        <p:nvSpPr>
          <p:cNvPr id="48" name="圆角矩形 47">
            <a:extLst>
              <a:ext uri="{FF2B5EF4-FFF2-40B4-BE49-F238E27FC236}">
                <a16:creationId xmlns:a16="http://schemas.microsoft.com/office/drawing/2014/main" id="{A8AFA22F-636B-344F-8A2A-1777EB7C0BCA}"/>
              </a:ext>
            </a:extLst>
          </p:cNvPr>
          <p:cNvSpPr/>
          <p:nvPr/>
        </p:nvSpPr>
        <p:spPr>
          <a:xfrm>
            <a:off x="2293958" y="8670436"/>
            <a:ext cx="3134414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Micro</a:t>
            </a:r>
            <a:r>
              <a:rPr lang="zh-CN" altLang="en-US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Task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409E2789-B391-9E47-AE48-3A86EA3FAEF4}"/>
              </a:ext>
            </a:extLst>
          </p:cNvPr>
          <p:cNvSpPr/>
          <p:nvPr/>
        </p:nvSpPr>
        <p:spPr>
          <a:xfrm>
            <a:off x="6723061" y="2259688"/>
            <a:ext cx="3941056" cy="1129617"/>
          </a:xfrm>
          <a:prstGeom prst="roundRect">
            <a:avLst>
              <a:gd name="adj" fmla="val 9271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6096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A6651A3-AA59-B048-8E20-07FF3DBF7B09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B1A2F08F-76F4-BA4E-A684-CE7579780358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任务队列</a:t>
            </a:r>
          </a:p>
        </p:txBody>
      </p:sp>
    </p:spTree>
    <p:extLst>
      <p:ext uri="{BB962C8B-B14F-4D97-AF65-F5344CB8AC3E}">
        <p14:creationId xmlns:p14="http://schemas.microsoft.com/office/powerpoint/2010/main" val="25654985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>
            <a:extLst>
              <a:ext uri="{FF2B5EF4-FFF2-40B4-BE49-F238E27FC236}">
                <a16:creationId xmlns:a16="http://schemas.microsoft.com/office/drawing/2014/main" id="{B9B73E48-A1EC-F842-BE28-08A641109181}"/>
              </a:ext>
            </a:extLst>
          </p:cNvPr>
          <p:cNvSpPr/>
          <p:nvPr/>
        </p:nvSpPr>
        <p:spPr>
          <a:xfrm>
            <a:off x="5668111" y="4141587"/>
            <a:ext cx="1947101" cy="9657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>
                <a:solidFill>
                  <a:schemeClr val="tx1"/>
                </a:solidFill>
              </a:rPr>
              <a:t>HTML</a:t>
            </a:r>
            <a:r>
              <a:rPr lang="zh-CN" altLang="en-US" sz="2743" dirty="0">
                <a:solidFill>
                  <a:schemeClr val="tx1"/>
                </a:solidFill>
              </a:rPr>
              <a:t>解析</a:t>
            </a:r>
            <a:endParaRPr lang="en" altLang="zh-CN" sz="2743" dirty="0">
              <a:solidFill>
                <a:schemeClr val="tx1"/>
              </a:solidFill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B01B870-3E9D-EA47-88B8-CFB455E2855C}"/>
              </a:ext>
            </a:extLst>
          </p:cNvPr>
          <p:cNvSpPr/>
          <p:nvPr/>
        </p:nvSpPr>
        <p:spPr>
          <a:xfrm>
            <a:off x="5671955" y="5593818"/>
            <a:ext cx="1943257" cy="9657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>
                <a:solidFill>
                  <a:schemeClr val="tx1"/>
                </a:solidFill>
              </a:rPr>
              <a:t>CSS</a:t>
            </a:r>
            <a:r>
              <a:rPr lang="zh-CN" altLang="en-US" sz="2743">
                <a:solidFill>
                  <a:schemeClr val="tx1"/>
                </a:solidFill>
              </a:rPr>
              <a:t>解析</a:t>
            </a:r>
            <a:endParaRPr lang="en" altLang="zh-CN" sz="2743" dirty="0">
              <a:solidFill>
                <a:schemeClr val="tx1"/>
              </a:solidFill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4CAF1951-5DB7-6446-8C64-D9A13FFED302}"/>
              </a:ext>
            </a:extLst>
          </p:cNvPr>
          <p:cNvSpPr/>
          <p:nvPr/>
        </p:nvSpPr>
        <p:spPr>
          <a:xfrm>
            <a:off x="8531347" y="5593818"/>
            <a:ext cx="1943257" cy="9657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/>
              <a:t>Style</a:t>
            </a:r>
            <a:r>
              <a:rPr lang="zh-CN" altLang="en-US" sz="2743" dirty="0"/>
              <a:t> </a:t>
            </a:r>
            <a:r>
              <a:rPr lang="en-US" altLang="zh-CN" sz="2743" dirty="0"/>
              <a:t>Tree</a:t>
            </a:r>
            <a:endParaRPr lang="en" altLang="zh-CN" sz="2743" dirty="0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DF06BB24-AA61-2645-9137-4CDC8D8D2229}"/>
              </a:ext>
            </a:extLst>
          </p:cNvPr>
          <p:cNvSpPr/>
          <p:nvPr/>
        </p:nvSpPr>
        <p:spPr>
          <a:xfrm>
            <a:off x="8528643" y="4150771"/>
            <a:ext cx="1943257" cy="9657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/>
              <a:t>DOM</a:t>
            </a:r>
            <a:r>
              <a:rPr lang="zh-CN" altLang="en-US" sz="2743" dirty="0"/>
              <a:t> </a:t>
            </a:r>
            <a:r>
              <a:rPr lang="en-US" altLang="zh-CN" sz="2743" dirty="0"/>
              <a:t>Tree</a:t>
            </a:r>
            <a:endParaRPr lang="en" altLang="zh-CN" sz="2743" dirty="0"/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B5680419-C78B-0C45-9A32-5ED759F42D9D}"/>
              </a:ext>
            </a:extLst>
          </p:cNvPr>
          <p:cNvSpPr/>
          <p:nvPr/>
        </p:nvSpPr>
        <p:spPr>
          <a:xfrm>
            <a:off x="11201081" y="4867702"/>
            <a:ext cx="1943257" cy="9657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/>
              <a:t>Render</a:t>
            </a:r>
            <a:r>
              <a:rPr lang="zh-CN" altLang="en-US" sz="2743" dirty="0"/>
              <a:t> </a:t>
            </a:r>
            <a:r>
              <a:rPr lang="en-US" altLang="zh-CN" sz="2743" dirty="0"/>
              <a:t>Tree</a:t>
            </a:r>
            <a:endParaRPr lang="en" altLang="zh-CN" sz="2743" dirty="0"/>
          </a:p>
        </p:txBody>
      </p:sp>
      <p:sp>
        <p:nvSpPr>
          <p:cNvPr id="52" name="圆角矩形 51">
            <a:extLst>
              <a:ext uri="{FF2B5EF4-FFF2-40B4-BE49-F238E27FC236}">
                <a16:creationId xmlns:a16="http://schemas.microsoft.com/office/drawing/2014/main" id="{C5314AB8-63BB-6B46-AA01-C182B41C7698}"/>
              </a:ext>
            </a:extLst>
          </p:cNvPr>
          <p:cNvSpPr/>
          <p:nvPr/>
        </p:nvSpPr>
        <p:spPr>
          <a:xfrm>
            <a:off x="16074900" y="4828344"/>
            <a:ext cx="1943257" cy="9657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 err="1">
                <a:solidFill>
                  <a:schemeClr val="tx1"/>
                </a:solidFill>
              </a:rPr>
              <a:t>Cmposite</a:t>
            </a:r>
            <a:endParaRPr lang="en" altLang="zh-CN" sz="2743" dirty="0">
              <a:solidFill>
                <a:schemeClr val="tx1"/>
              </a:solidFill>
            </a:endParaRPr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99D87D8C-7392-5540-B7D7-AEAC4AA9F80F}"/>
              </a:ext>
            </a:extLst>
          </p:cNvPr>
          <p:cNvSpPr/>
          <p:nvPr/>
        </p:nvSpPr>
        <p:spPr>
          <a:xfrm>
            <a:off x="11201081" y="3197379"/>
            <a:ext cx="1943257" cy="9657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>
                <a:solidFill>
                  <a:schemeClr val="tx1"/>
                </a:solidFill>
              </a:rPr>
              <a:t>Layout</a:t>
            </a:r>
            <a:endParaRPr lang="en" altLang="zh-CN" sz="2743" dirty="0">
              <a:solidFill>
                <a:schemeClr val="tx1"/>
              </a:solidFill>
            </a:endParaRPr>
          </a:p>
        </p:txBody>
      </p:sp>
      <p:cxnSp>
        <p:nvCxnSpPr>
          <p:cNvPr id="3" name="直线箭头连接符 2">
            <a:extLst>
              <a:ext uri="{FF2B5EF4-FFF2-40B4-BE49-F238E27FC236}">
                <a16:creationId xmlns:a16="http://schemas.microsoft.com/office/drawing/2014/main" id="{C6ABB76A-8804-A14F-8470-CA362F4012F9}"/>
              </a:ext>
            </a:extLst>
          </p:cNvPr>
          <p:cNvCxnSpPr>
            <a:stCxn id="45" idx="3"/>
            <a:endCxn id="49" idx="1"/>
          </p:cNvCxnSpPr>
          <p:nvPr/>
        </p:nvCxnSpPr>
        <p:spPr>
          <a:xfrm>
            <a:off x="7615212" y="4624444"/>
            <a:ext cx="913431" cy="918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2CB52FF9-5EFE-3449-91C4-318B59CA23A3}"/>
              </a:ext>
            </a:extLst>
          </p:cNvPr>
          <p:cNvCxnSpPr>
            <a:stCxn id="47" idx="3"/>
            <a:endCxn id="48" idx="1"/>
          </p:cNvCxnSpPr>
          <p:nvPr/>
        </p:nvCxnSpPr>
        <p:spPr>
          <a:xfrm>
            <a:off x="7615212" y="6076676"/>
            <a:ext cx="916136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右大括号 24">
            <a:extLst>
              <a:ext uri="{FF2B5EF4-FFF2-40B4-BE49-F238E27FC236}">
                <a16:creationId xmlns:a16="http://schemas.microsoft.com/office/drawing/2014/main" id="{5B6C5409-7AD3-F748-9839-B3F25B71AD93}"/>
              </a:ext>
            </a:extLst>
          </p:cNvPr>
          <p:cNvSpPr/>
          <p:nvPr/>
        </p:nvSpPr>
        <p:spPr>
          <a:xfrm>
            <a:off x="10565382" y="4624444"/>
            <a:ext cx="544921" cy="1452232"/>
          </a:xfrm>
          <a:prstGeom prst="rightBrace">
            <a:avLst>
              <a:gd name="adj1" fmla="val 30940"/>
              <a:gd name="adj2" fmla="val 49487"/>
            </a:avLst>
          </a:prstGeom>
          <a:ln w="762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2286"/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93D56CA9-3137-1246-85DF-2D6437AECDE2}"/>
              </a:ext>
            </a:extLst>
          </p:cNvPr>
          <p:cNvCxnSpPr>
            <a:stCxn id="50" idx="3"/>
          </p:cNvCxnSpPr>
          <p:nvPr/>
        </p:nvCxnSpPr>
        <p:spPr>
          <a:xfrm flipV="1">
            <a:off x="13144338" y="5311203"/>
            <a:ext cx="2930562" cy="39358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91A9E597-F9AB-8C40-8344-A336C30177EA}"/>
              </a:ext>
            </a:extLst>
          </p:cNvPr>
          <p:cNvSpPr/>
          <p:nvPr/>
        </p:nvSpPr>
        <p:spPr>
          <a:xfrm>
            <a:off x="13653644" y="4828344"/>
            <a:ext cx="1943257" cy="9657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43" dirty="0">
                <a:solidFill>
                  <a:schemeClr val="tx1"/>
                </a:solidFill>
              </a:rPr>
              <a:t>Painting</a:t>
            </a:r>
            <a:endParaRPr lang="en" altLang="zh-CN" sz="2743" dirty="0">
              <a:solidFill>
                <a:schemeClr val="tx1"/>
              </a:solidFill>
            </a:endParaRPr>
          </a:p>
        </p:txBody>
      </p: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132143EB-6150-B140-A31F-1C5EE808457B}"/>
              </a:ext>
            </a:extLst>
          </p:cNvPr>
          <p:cNvCxnSpPr>
            <a:stCxn id="53" idx="2"/>
            <a:endCxn id="50" idx="0"/>
          </p:cNvCxnSpPr>
          <p:nvPr/>
        </p:nvCxnSpPr>
        <p:spPr>
          <a:xfrm>
            <a:off x="12172709" y="4163095"/>
            <a:ext cx="0" cy="704608"/>
          </a:xfrm>
          <a:prstGeom prst="straightConnector1">
            <a:avLst/>
          </a:prstGeom>
          <a:ln w="762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1EFB188A-5F2B-164C-A9BE-2706AA8D0585}"/>
              </a:ext>
            </a:extLst>
          </p:cNvPr>
          <p:cNvSpPr/>
          <p:nvPr/>
        </p:nvSpPr>
        <p:spPr>
          <a:xfrm>
            <a:off x="5255956" y="7119313"/>
            <a:ext cx="17252352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000" dirty="0"/>
              <a:t>遇到</a:t>
            </a:r>
            <a:r>
              <a:rPr lang="en-US" altLang="zh-CN" sz="4000" dirty="0"/>
              <a:t>&lt;script&gt;</a:t>
            </a:r>
            <a:r>
              <a:rPr lang="zh-CN" altLang="en-US" sz="4000" dirty="0"/>
              <a:t>，如果没有</a:t>
            </a:r>
            <a:r>
              <a:rPr lang="en-US" altLang="zh-CN" sz="4000" dirty="0"/>
              <a:t>async</a:t>
            </a:r>
            <a:r>
              <a:rPr lang="zh-CN" altLang="en-US" sz="4000" dirty="0"/>
              <a:t>和</a:t>
            </a:r>
            <a:r>
              <a:rPr lang="en-US" altLang="zh-CN" sz="4000" dirty="0"/>
              <a:t>defer</a:t>
            </a:r>
            <a:r>
              <a:rPr lang="zh-CN" altLang="en-US" sz="4000" dirty="0"/>
              <a:t>，停止解析</a:t>
            </a:r>
            <a:r>
              <a:rPr lang="en-US" altLang="zh-CN" sz="4000" dirty="0"/>
              <a:t>HTML</a:t>
            </a:r>
            <a:r>
              <a:rPr lang="zh-CN" altLang="en-US" sz="4000" dirty="0"/>
              <a:t>，加载执行</a:t>
            </a:r>
            <a:r>
              <a:rPr lang="en-US" altLang="zh-CN" sz="4000" dirty="0"/>
              <a:t>JS</a:t>
            </a:r>
            <a:r>
              <a:rPr lang="zh-CN" altLang="en-US" sz="4000" dirty="0"/>
              <a:t>代码</a:t>
            </a:r>
            <a:endParaRPr lang="en" altLang="zh-CN" sz="40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D81FC3F7-48D2-7049-9E69-A11DCB6BE704}"/>
              </a:ext>
            </a:extLst>
          </p:cNvPr>
          <p:cNvSpPr/>
          <p:nvPr/>
        </p:nvSpPr>
        <p:spPr>
          <a:xfrm>
            <a:off x="5607905" y="7998432"/>
            <a:ext cx="14001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dirty="0">
                <a:solidFill>
                  <a:srgbClr val="CCCCCC"/>
                </a:solidFill>
              </a:rPr>
              <a:t>&lt;</a:t>
            </a:r>
            <a:r>
              <a:rPr lang="en" altLang="zh-CN" sz="4000" dirty="0">
                <a:solidFill>
                  <a:srgbClr val="E2777A"/>
                </a:solidFill>
              </a:rPr>
              <a:t>script </a:t>
            </a:r>
            <a:r>
              <a:rPr lang="en" altLang="zh-CN" sz="4000" dirty="0">
                <a:solidFill>
                  <a:srgbClr val="CCCCCC"/>
                </a:solidFill>
              </a:rPr>
              <a:t>async</a:t>
            </a:r>
            <a:r>
              <a:rPr lang="en" altLang="zh-CN" sz="4000" dirty="0">
                <a:solidFill>
                  <a:srgbClr val="E2777A"/>
                </a:solidFill>
              </a:rPr>
              <a:t> </a:t>
            </a:r>
            <a:r>
              <a:rPr lang="en" altLang="zh-CN" sz="4000" dirty="0" err="1">
                <a:solidFill>
                  <a:srgbClr val="E2777A"/>
                </a:solidFill>
              </a:rPr>
              <a:t>src</a:t>
            </a:r>
            <a:r>
              <a:rPr lang="en" altLang="zh-CN" sz="4000" dirty="0">
                <a:solidFill>
                  <a:srgbClr val="CCCCCC"/>
                </a:solidFill>
              </a:rPr>
              <a:t>="</a:t>
            </a:r>
            <a:r>
              <a:rPr lang="en" altLang="zh-CN" sz="4000" dirty="0">
                <a:solidFill>
                  <a:srgbClr val="7EC699"/>
                </a:solidFill>
              </a:rPr>
              <a:t>http://</a:t>
            </a:r>
            <a:r>
              <a:rPr lang="en" altLang="zh-CN" sz="4000" dirty="0" err="1">
                <a:solidFill>
                  <a:srgbClr val="7EC699"/>
                </a:solidFill>
              </a:rPr>
              <a:t>www.baidu.com</a:t>
            </a:r>
            <a:r>
              <a:rPr lang="en-US" altLang="zh-CN" sz="4000" dirty="0">
                <a:solidFill>
                  <a:srgbClr val="7EC699"/>
                </a:solidFill>
              </a:rPr>
              <a:t>/</a:t>
            </a:r>
            <a:r>
              <a:rPr lang="en-US" altLang="zh-CN" sz="4000" dirty="0" err="1">
                <a:solidFill>
                  <a:srgbClr val="7EC699"/>
                </a:solidFill>
              </a:rPr>
              <a:t>a.js</a:t>
            </a:r>
            <a:r>
              <a:rPr lang="en" altLang="zh-CN" sz="4000" dirty="0">
                <a:solidFill>
                  <a:srgbClr val="CCCCCC"/>
                </a:solidFill>
              </a:rPr>
              <a:t>"</a:t>
            </a:r>
            <a:r>
              <a:rPr lang="en" altLang="zh-CN" sz="4000" dirty="0">
                <a:solidFill>
                  <a:srgbClr val="E2777A"/>
                </a:solidFill>
              </a:rPr>
              <a:t> </a:t>
            </a:r>
            <a:r>
              <a:rPr lang="en" altLang="zh-CN" sz="4000" dirty="0">
                <a:solidFill>
                  <a:srgbClr val="CCCCCC"/>
                </a:solidFill>
              </a:rPr>
              <a:t>/&gt;</a:t>
            </a:r>
            <a:r>
              <a:rPr lang="en" altLang="zh-CN" sz="4000" dirty="0"/>
              <a:t> 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6E92B4ED-D893-B94D-B47C-759251D0E24C}"/>
              </a:ext>
            </a:extLst>
          </p:cNvPr>
          <p:cNvSpPr/>
          <p:nvPr/>
        </p:nvSpPr>
        <p:spPr>
          <a:xfrm>
            <a:off x="5607905" y="8776697"/>
            <a:ext cx="14541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" altLang="zh-CN" sz="4000" dirty="0">
                <a:solidFill>
                  <a:srgbClr val="CCCCCC"/>
                </a:solidFill>
              </a:rPr>
              <a:t>&lt;</a:t>
            </a:r>
            <a:r>
              <a:rPr lang="en" altLang="zh-CN" sz="4000" dirty="0">
                <a:solidFill>
                  <a:srgbClr val="E2777A"/>
                </a:solidFill>
              </a:rPr>
              <a:t>script </a:t>
            </a:r>
            <a:r>
              <a:rPr lang="en" altLang="zh-CN" sz="4000" dirty="0">
                <a:solidFill>
                  <a:srgbClr val="CCCCCC"/>
                </a:solidFill>
              </a:rPr>
              <a:t>defer</a:t>
            </a:r>
            <a:r>
              <a:rPr lang="en" altLang="zh-CN" sz="4000" dirty="0">
                <a:solidFill>
                  <a:srgbClr val="E2777A"/>
                </a:solidFill>
              </a:rPr>
              <a:t> </a:t>
            </a:r>
            <a:r>
              <a:rPr lang="en" altLang="zh-CN" sz="4000" dirty="0" err="1">
                <a:solidFill>
                  <a:srgbClr val="E2777A"/>
                </a:solidFill>
              </a:rPr>
              <a:t>src</a:t>
            </a:r>
            <a:r>
              <a:rPr lang="en" altLang="zh-CN" sz="4000" dirty="0">
                <a:solidFill>
                  <a:srgbClr val="CCCCCC"/>
                </a:solidFill>
              </a:rPr>
              <a:t>="</a:t>
            </a:r>
            <a:r>
              <a:rPr lang="en" altLang="zh-CN" sz="4000" dirty="0">
                <a:solidFill>
                  <a:srgbClr val="7EC699"/>
                </a:solidFill>
              </a:rPr>
              <a:t>http://</a:t>
            </a:r>
            <a:r>
              <a:rPr lang="en" altLang="zh-CN" sz="4000" dirty="0" err="1">
                <a:solidFill>
                  <a:srgbClr val="7EC699"/>
                </a:solidFill>
              </a:rPr>
              <a:t>www.baidu.com</a:t>
            </a:r>
            <a:r>
              <a:rPr lang="en-US" altLang="zh-CN" sz="4000" dirty="0">
                <a:solidFill>
                  <a:srgbClr val="7EC699"/>
                </a:solidFill>
              </a:rPr>
              <a:t>/</a:t>
            </a:r>
            <a:r>
              <a:rPr lang="en-US" altLang="zh-CN" sz="4000" dirty="0" err="1">
                <a:solidFill>
                  <a:srgbClr val="7EC699"/>
                </a:solidFill>
              </a:rPr>
              <a:t>a.js</a:t>
            </a:r>
            <a:r>
              <a:rPr lang="en" altLang="zh-CN" sz="4000" dirty="0">
                <a:solidFill>
                  <a:srgbClr val="CCCCCC"/>
                </a:solidFill>
              </a:rPr>
              <a:t>"</a:t>
            </a:r>
            <a:r>
              <a:rPr lang="en" altLang="zh-CN" sz="4000" dirty="0">
                <a:solidFill>
                  <a:srgbClr val="E2777A"/>
                </a:solidFill>
              </a:rPr>
              <a:t> </a:t>
            </a:r>
            <a:r>
              <a:rPr lang="en" altLang="zh-CN" sz="4000" dirty="0">
                <a:solidFill>
                  <a:srgbClr val="CCCCCC"/>
                </a:solidFill>
              </a:rPr>
              <a:t>/&gt;</a:t>
            </a:r>
            <a:r>
              <a:rPr lang="en" altLang="zh-CN" sz="4000" dirty="0"/>
              <a:t> 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1D6E32A9-AB86-444E-BE7A-E6B0171A3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905" y="10053877"/>
            <a:ext cx="10975052" cy="2106478"/>
          </a:xfrm>
          <a:prstGeom prst="rect">
            <a:avLst/>
          </a:prstGeom>
        </p:spPr>
      </p:pic>
      <p:sp>
        <p:nvSpPr>
          <p:cNvPr id="74" name="圆角矩形 73">
            <a:extLst>
              <a:ext uri="{FF2B5EF4-FFF2-40B4-BE49-F238E27FC236}">
                <a16:creationId xmlns:a16="http://schemas.microsoft.com/office/drawing/2014/main" id="{276C8CA8-06DB-B344-AF1E-794034728A1C}"/>
              </a:ext>
            </a:extLst>
          </p:cNvPr>
          <p:cNvSpPr/>
          <p:nvPr/>
        </p:nvSpPr>
        <p:spPr>
          <a:xfrm>
            <a:off x="5550933" y="12470980"/>
            <a:ext cx="3542935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4000" dirty="0"/>
              <a:t>async</a:t>
            </a:r>
            <a:r>
              <a:rPr lang="zh-CN" altLang="en-US" sz="4000" dirty="0"/>
              <a:t>无序</a:t>
            </a:r>
            <a:endParaRPr lang="en" altLang="zh-CN" sz="4000" dirty="0"/>
          </a:p>
        </p:txBody>
      </p:sp>
      <p:sp>
        <p:nvSpPr>
          <p:cNvPr id="75" name="圆角矩形 74">
            <a:extLst>
              <a:ext uri="{FF2B5EF4-FFF2-40B4-BE49-F238E27FC236}">
                <a16:creationId xmlns:a16="http://schemas.microsoft.com/office/drawing/2014/main" id="{BC60D02A-744C-494C-ADC9-7BB3AB0BE05A}"/>
              </a:ext>
            </a:extLst>
          </p:cNvPr>
          <p:cNvSpPr/>
          <p:nvPr/>
        </p:nvSpPr>
        <p:spPr>
          <a:xfrm>
            <a:off x="9093868" y="12470980"/>
            <a:ext cx="10515121" cy="669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000" dirty="0"/>
              <a:t>defer</a:t>
            </a:r>
            <a:r>
              <a:rPr lang="zh-CN" altLang="en-US" sz="4000" dirty="0"/>
              <a:t>有序，</a:t>
            </a:r>
            <a:r>
              <a:rPr lang="en" altLang="zh-CN" sz="4000" dirty="0" err="1"/>
              <a:t>DOMContentLoaded</a:t>
            </a:r>
            <a:r>
              <a:rPr lang="zh-CN" altLang="en-US" sz="4000" dirty="0"/>
              <a:t> 之前执行</a:t>
            </a:r>
            <a:endParaRPr lang="en" altLang="zh-CN" sz="4000" dirty="0"/>
          </a:p>
        </p:txBody>
      </p:sp>
      <p:sp>
        <p:nvSpPr>
          <p:cNvPr id="77" name="圆角矩形 76">
            <a:extLst>
              <a:ext uri="{FF2B5EF4-FFF2-40B4-BE49-F238E27FC236}">
                <a16:creationId xmlns:a16="http://schemas.microsoft.com/office/drawing/2014/main" id="{A4637B4F-8BC6-1F47-8697-EEF780992716}"/>
              </a:ext>
            </a:extLst>
          </p:cNvPr>
          <p:cNvSpPr/>
          <p:nvPr/>
        </p:nvSpPr>
        <p:spPr>
          <a:xfrm>
            <a:off x="6723061" y="2259688"/>
            <a:ext cx="4243432" cy="1129617"/>
          </a:xfrm>
          <a:prstGeom prst="roundRect">
            <a:avLst>
              <a:gd name="adj" fmla="val 9271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6096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D8E33C2-2906-4A41-B105-A57BA4945DCB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9382FE37-E6D4-CA44-A580-9BE6C690C011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渲染</a:t>
            </a:r>
          </a:p>
        </p:txBody>
      </p:sp>
    </p:spTree>
    <p:extLst>
      <p:ext uri="{BB962C8B-B14F-4D97-AF65-F5344CB8AC3E}">
        <p14:creationId xmlns:p14="http://schemas.microsoft.com/office/powerpoint/2010/main" val="1344404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C717BEC3-55D9-B14A-90DD-545A74724D14}"/>
              </a:ext>
            </a:extLst>
          </p:cNvPr>
          <p:cNvSpPr/>
          <p:nvPr/>
        </p:nvSpPr>
        <p:spPr>
          <a:xfrm>
            <a:off x="14839075" y="6332149"/>
            <a:ext cx="759050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3D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或透视变换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属性（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perspective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transform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video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标签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canvas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标签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opacity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ccs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filter</a:t>
            </a:r>
          </a:p>
          <a:p>
            <a:pPr algn="l">
              <a:buFont typeface="+mj-lt"/>
              <a:buAutoNum type="arabicPeriod"/>
            </a:pP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will-change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z-index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79E6799-7D7D-4343-9933-9CF4A7FA7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143" y="5191766"/>
            <a:ext cx="11662730" cy="4488439"/>
          </a:xfrm>
          <a:prstGeom prst="rect">
            <a:avLst/>
          </a:prstGeom>
        </p:spPr>
      </p:pic>
      <p:sp>
        <p:nvSpPr>
          <p:cNvPr id="9" name="圆角矩形 8">
            <a:extLst>
              <a:ext uri="{FF2B5EF4-FFF2-40B4-BE49-F238E27FC236}">
                <a16:creationId xmlns:a16="http://schemas.microsoft.com/office/drawing/2014/main" id="{8D5021F3-F314-BF48-9F9E-A2CA27DA8E80}"/>
              </a:ext>
            </a:extLst>
          </p:cNvPr>
          <p:cNvSpPr/>
          <p:nvPr/>
        </p:nvSpPr>
        <p:spPr>
          <a:xfrm>
            <a:off x="14839075" y="5027643"/>
            <a:ext cx="6450033" cy="9657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Composite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Layer</a:t>
            </a:r>
            <a:endParaRPr lang="en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7C7DA27-08B4-C442-9467-0FCB7D7D2637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569BF85E-294D-8847-8C74-F977FC4464F5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渲染</a:t>
            </a:r>
          </a:p>
        </p:txBody>
      </p:sp>
    </p:spTree>
    <p:extLst>
      <p:ext uri="{BB962C8B-B14F-4D97-AF65-F5344CB8AC3E}">
        <p14:creationId xmlns:p14="http://schemas.microsoft.com/office/powerpoint/2010/main" val="357250400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723AA028-0380-7941-879B-8CF4193AB191}"/>
              </a:ext>
            </a:extLst>
          </p:cNvPr>
          <p:cNvSpPr/>
          <p:nvPr/>
        </p:nvSpPr>
        <p:spPr>
          <a:xfrm>
            <a:off x="4649982" y="2457986"/>
            <a:ext cx="12837918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引起回流：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页面首次渲染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浏览器窗口大小发生改变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元素尺寸或位置发生改变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元素内容变化（文字数量或图片大小等等）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元素字体大小变化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添加或者删除可见的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元素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激活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CSS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伪类（例如：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hover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查询某些属性或调用某些方法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引起回流的属性和方法：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clientLeft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offsetLeft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scrollWidth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scrollHeight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scrollTop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scrollLeft</a:t>
            </a:r>
            <a:endParaRPr lang="en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scrollIntoView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scrollIntoViewIffNeeded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getComputedStyle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getBoundingClientRect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  <a:p>
            <a:pPr algn="l"/>
            <a:r>
              <a:rPr lang="en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scrollTo</a:t>
            </a:r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F62A4861-28A9-2945-B277-4F577E0ECF01}"/>
              </a:ext>
            </a:extLst>
          </p:cNvPr>
          <p:cNvSpPr/>
          <p:nvPr/>
        </p:nvSpPr>
        <p:spPr>
          <a:xfrm>
            <a:off x="1422585" y="2601486"/>
            <a:ext cx="2544739" cy="67609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reflow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6724F1BC-6501-BF41-A332-11E273B133A3}"/>
              </a:ext>
            </a:extLst>
          </p:cNvPr>
          <p:cNvSpPr/>
          <p:nvPr/>
        </p:nvSpPr>
        <p:spPr>
          <a:xfrm>
            <a:off x="14034925" y="2938843"/>
            <a:ext cx="1715861" cy="669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</a:t>
            </a:r>
            <a:endParaRPr lang="en" altLang="zh-CN" sz="40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CB69E4B-6698-5749-ADB3-44BFCAB75390}"/>
              </a:ext>
            </a:extLst>
          </p:cNvPr>
          <p:cNvSpPr/>
          <p:nvPr/>
        </p:nvSpPr>
        <p:spPr>
          <a:xfrm>
            <a:off x="16255878" y="3273543"/>
            <a:ext cx="81281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引起回流：</a:t>
            </a: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避免频繁操作样式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避免频繁操作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fragment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   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4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Vitual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避免频繁读取引发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reflow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的属性</a:t>
            </a:r>
          </a:p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创建图层（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transfer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will-change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不要使用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table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布局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038A817-3656-7143-8018-EC81779417CB}"/>
              </a:ext>
            </a:extLst>
          </p:cNvPr>
          <p:cNvSpPr txBox="1"/>
          <p:nvPr/>
        </p:nvSpPr>
        <p:spPr>
          <a:xfrm>
            <a:off x="672792" y="1045721"/>
            <a:ext cx="5050412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浏览器渲染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6961935-F039-0248-82D5-F952210C822B}"/>
              </a:ext>
            </a:extLst>
          </p:cNvPr>
          <p:cNvSpPr/>
          <p:nvPr/>
        </p:nvSpPr>
        <p:spPr>
          <a:xfrm>
            <a:off x="8185508" y="825367"/>
            <a:ext cx="9832649" cy="1355107"/>
          </a:xfrm>
          <a:prstGeom prst="roundRect">
            <a:avLst>
              <a:gd name="adj" fmla="val 4238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kumimoji="1"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渲染</a:t>
            </a:r>
          </a:p>
        </p:txBody>
      </p:sp>
    </p:spTree>
    <p:extLst>
      <p:ext uri="{BB962C8B-B14F-4D97-AF65-F5344CB8AC3E}">
        <p14:creationId xmlns:p14="http://schemas.microsoft.com/office/powerpoint/2010/main" val="191327378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51414-EEB2-AC43-B58D-38A7EF5A9D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B9CFDC-A0B5-A245-9252-2010E9D359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B442093E-AC32-7C44-A77A-02368662E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90D69BB-9E0E-A546-B738-9B7EB7425B13}"/>
              </a:ext>
            </a:extLst>
          </p:cNvPr>
          <p:cNvSpPr txBox="1"/>
          <p:nvPr/>
        </p:nvSpPr>
        <p:spPr>
          <a:xfrm>
            <a:off x="6046138" y="5403904"/>
            <a:ext cx="12291723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六、</a:t>
            </a:r>
            <a:r>
              <a:rPr kumimoji="1" lang="zh-CN" altLang="en-US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正则表达式</a:t>
            </a:r>
          </a:p>
        </p:txBody>
      </p:sp>
    </p:spTree>
    <p:extLst>
      <p:ext uri="{BB962C8B-B14F-4D97-AF65-F5344CB8AC3E}">
        <p14:creationId xmlns:p14="http://schemas.microsoft.com/office/powerpoint/2010/main" val="378097546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元字符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6603B3-6561-844B-858B-12A6E1462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46" y="4027586"/>
            <a:ext cx="23513707" cy="653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6597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元字符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455B988-BA53-4C4D-9DF7-19FCCE6BB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6" y="2964221"/>
            <a:ext cx="18841029" cy="919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7841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字符集合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EFC8AA-D9EC-CA47-A457-60D2F3B6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124" y="4170910"/>
            <a:ext cx="22173751" cy="831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24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087952C-BDE8-8548-B0AC-16F0F18CDE82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B2B67808-E9C4-4548-B413-72C6C1920CFD}"/>
              </a:ext>
            </a:extLst>
          </p:cNvPr>
          <p:cNvSpPr/>
          <p:nvPr/>
        </p:nvSpPr>
        <p:spPr>
          <a:xfrm>
            <a:off x="869293" y="2618926"/>
            <a:ext cx="11718947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100. 0.0001111001011100 </a:t>
            </a:r>
            <a:r>
              <a:rPr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。。</a:t>
            </a:r>
            <a:endParaRPr lang="en-US" altLang="zh-CN" sz="54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2F543AB4-4AA5-0143-87EC-EB4D906D64F1}"/>
              </a:ext>
            </a:extLst>
          </p:cNvPr>
          <p:cNvSpPr/>
          <p:nvPr/>
        </p:nvSpPr>
        <p:spPr>
          <a:xfrm>
            <a:off x="990347" y="5751569"/>
            <a:ext cx="2066326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100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E077122-C24C-CD43-B081-EACD846748A2}"/>
              </a:ext>
            </a:extLst>
          </p:cNvPr>
          <p:cNvSpPr txBox="1"/>
          <p:nvPr/>
        </p:nvSpPr>
        <p:spPr>
          <a:xfrm>
            <a:off x="825192" y="1198121"/>
            <a:ext cx="79378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二进制转小数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3D2021-4351-0C42-8133-EC52780752A8}"/>
              </a:ext>
            </a:extLst>
          </p:cNvPr>
          <p:cNvSpPr txBox="1"/>
          <p:nvPr/>
        </p:nvSpPr>
        <p:spPr>
          <a:xfrm>
            <a:off x="9166302" y="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93FB2-2665-8A49-A0A5-5ACE7413297E}"/>
              </a:ext>
            </a:extLst>
          </p:cNvPr>
          <p:cNvSpPr txBox="1"/>
          <p:nvPr/>
        </p:nvSpPr>
        <p:spPr>
          <a:xfrm>
            <a:off x="8898673" y="-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944A0E-89D7-1B43-9491-CACDFA50A63F}"/>
              </a:ext>
            </a:extLst>
          </p:cNvPr>
          <p:cNvSpPr txBox="1"/>
          <p:nvPr/>
        </p:nvSpPr>
        <p:spPr>
          <a:xfrm>
            <a:off x="12313920" y="-2895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FCB434-8E48-344D-BE26-FE16E9424296}"/>
              </a:ext>
            </a:extLst>
          </p:cNvPr>
          <p:cNvSpPr txBox="1"/>
          <p:nvPr/>
        </p:nvSpPr>
        <p:spPr>
          <a:xfrm>
            <a:off x="12131040" y="906817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9BF4CDD-45F7-7E45-9BBC-C07131D99E17}"/>
              </a:ext>
            </a:extLst>
          </p:cNvPr>
          <p:cNvSpPr txBox="1"/>
          <p:nvPr/>
        </p:nvSpPr>
        <p:spPr>
          <a:xfrm>
            <a:off x="823300" y="4682166"/>
            <a:ext cx="30369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整数部分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56A079F7-BAFA-6A48-970F-0BEC62299FD6}"/>
              </a:ext>
            </a:extLst>
          </p:cNvPr>
          <p:cNvSpPr/>
          <p:nvPr/>
        </p:nvSpPr>
        <p:spPr>
          <a:xfrm>
            <a:off x="1019792" y="8585163"/>
            <a:ext cx="2066326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4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120B4D-AC25-8342-81FB-52C0EE9D862A}"/>
              </a:ext>
            </a:extLst>
          </p:cNvPr>
          <p:cNvSpPr txBox="1"/>
          <p:nvPr/>
        </p:nvSpPr>
        <p:spPr>
          <a:xfrm>
            <a:off x="990347" y="7033077"/>
            <a:ext cx="9075973" cy="1939384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2^2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2^1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*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2^0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669CEECE-D3CD-4140-A4B3-AB638045A7D2}"/>
              </a:ext>
            </a:extLst>
          </p:cNvPr>
          <p:cNvSpPr/>
          <p:nvPr/>
        </p:nvSpPr>
        <p:spPr>
          <a:xfrm>
            <a:off x="10362288" y="5751569"/>
            <a:ext cx="9075973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</a:t>
            </a:r>
            <a:r>
              <a:rPr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0001111001011100</a:t>
            </a:r>
            <a:endParaRPr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30FF3C8-3AD7-5F4D-82C7-80DBF266C263}"/>
              </a:ext>
            </a:extLst>
          </p:cNvPr>
          <p:cNvSpPr txBox="1"/>
          <p:nvPr/>
        </p:nvSpPr>
        <p:spPr>
          <a:xfrm>
            <a:off x="10270849" y="4682166"/>
            <a:ext cx="3036944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小数部分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947BE141-5898-3A47-BB29-33E94FCD394C}"/>
              </a:ext>
            </a:extLst>
          </p:cNvPr>
          <p:cNvSpPr/>
          <p:nvPr/>
        </p:nvSpPr>
        <p:spPr>
          <a:xfrm>
            <a:off x="8537448" y="8660340"/>
            <a:ext cx="3353712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0.1171875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D145E8B-40E2-484E-B3EF-CD01BF26A76E}"/>
              </a:ext>
            </a:extLst>
          </p:cNvPr>
          <p:cNvSpPr txBox="1"/>
          <p:nvPr/>
        </p:nvSpPr>
        <p:spPr>
          <a:xfrm>
            <a:off x="10270849" y="7323153"/>
            <a:ext cx="13319760" cy="1344171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*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2^-4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+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*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2^-5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+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*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2^-6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+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</a:t>
            </a:r>
            <a:r>
              <a:rPr kumimoji="1"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* </a:t>
            </a:r>
            <a:r>
              <a:rPr kumimoji="1"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2^-7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E652AD2E-43F0-B348-AA45-8E64BDAD0E78}"/>
              </a:ext>
            </a:extLst>
          </p:cNvPr>
          <p:cNvSpPr/>
          <p:nvPr/>
        </p:nvSpPr>
        <p:spPr>
          <a:xfrm>
            <a:off x="2816947" y="11162772"/>
            <a:ext cx="6781799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4.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1171875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F0EB410-5D98-2847-9691-3B9DCD946AE4}"/>
              </a:ext>
            </a:extLst>
          </p:cNvPr>
          <p:cNvSpPr txBox="1"/>
          <p:nvPr/>
        </p:nvSpPr>
        <p:spPr>
          <a:xfrm>
            <a:off x="672792" y="11383125"/>
            <a:ext cx="1744809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r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结果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2BCA055B-4E22-BB42-A34F-7EBCB7F74417}"/>
              </a:ext>
            </a:extLst>
          </p:cNvPr>
          <p:cNvSpPr/>
          <p:nvPr/>
        </p:nvSpPr>
        <p:spPr>
          <a:xfrm>
            <a:off x="12917282" y="8660340"/>
            <a:ext cx="10729872" cy="1355107"/>
          </a:xfrm>
          <a:prstGeom prst="roundRect">
            <a:avLst>
              <a:gd name="adj" fmla="val 4238"/>
            </a:avLst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0.0625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+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0.03125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+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0.015625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+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r>
              <a:rPr lang="en-US" altLang="zh-CN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0.0078125</a:t>
            </a:r>
            <a:r>
              <a:rPr lang="zh-CN" altLang="en-US" sz="4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Helvetica Neue Medium"/>
              </a:rPr>
              <a:t> </a:t>
            </a:r>
            <a:endParaRPr lang="en-US" altLang="zh-CN" sz="4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Neue Medium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DEB0A9-F310-BA44-BEE9-7C5FF6C39F20}"/>
              </a:ext>
            </a:extLst>
          </p:cNvPr>
          <p:cNvSpPr txBox="1"/>
          <p:nvPr/>
        </p:nvSpPr>
        <p:spPr>
          <a:xfrm>
            <a:off x="12109304" y="8833263"/>
            <a:ext cx="1121521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endParaRPr kumimoji="1"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859348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量词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B44324F-A124-3B44-8130-8829B5B9A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797" y="3729760"/>
            <a:ext cx="19517330" cy="931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058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分支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C885AFB-A90C-2746-95D3-98C6B8E88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79" y="4169409"/>
            <a:ext cx="22839642" cy="383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1251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分支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D8959F2-DED0-594B-A9F7-CE121503C4A6}"/>
              </a:ext>
            </a:extLst>
          </p:cNvPr>
          <p:cNvSpPr txBox="1"/>
          <p:nvPr/>
        </p:nvSpPr>
        <p:spPr>
          <a:xfrm>
            <a:off x="7478873" y="7672038"/>
            <a:ext cx="0" cy="0"/>
          </a:xfrm>
          <a:prstGeom prst="rect">
            <a:avLst/>
          </a:prstGeom>
          <a:solidFill>
            <a:srgbClr val="92D050"/>
          </a:solidFill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7CE481D2-3E7E-0D49-A01B-2CD07B3E527F}"/>
              </a:ext>
            </a:extLst>
          </p:cNvPr>
          <p:cNvSpPr/>
          <p:nvPr/>
        </p:nvSpPr>
        <p:spPr>
          <a:xfrm>
            <a:off x="2460074" y="6103620"/>
            <a:ext cx="5650925" cy="153733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b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忽略大小写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8C2F35FC-E1FE-6145-89CD-563717BF27E3}"/>
              </a:ext>
            </a:extLst>
          </p:cNvPr>
          <p:cNvSpPr/>
          <p:nvPr/>
        </p:nvSpPr>
        <p:spPr>
          <a:xfrm>
            <a:off x="9043586" y="6103620"/>
            <a:ext cx="5650925" cy="153733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全局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88ACA3-D6EB-4349-A094-53508B416C72}"/>
              </a:ext>
            </a:extLst>
          </p:cNvPr>
          <p:cNvSpPr txBox="1"/>
          <p:nvPr/>
        </p:nvSpPr>
        <p:spPr>
          <a:xfrm>
            <a:off x="4914234" y="8846621"/>
            <a:ext cx="14270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5000" b="0" dirty="0" err="1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i</a:t>
            </a:r>
            <a:endParaRPr kumimoji="1" lang="zh-CN" altLang="en-US" sz="5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853E3951-A4AE-C048-A5E5-13B828C21047}"/>
              </a:ext>
            </a:extLst>
          </p:cNvPr>
          <p:cNvSpPr/>
          <p:nvPr/>
        </p:nvSpPr>
        <p:spPr>
          <a:xfrm>
            <a:off x="15627100" y="6103620"/>
            <a:ext cx="5650925" cy="1537335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多行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568CDDB-23F9-DB41-9212-B35E2C184B2C}"/>
              </a:ext>
            </a:extLst>
          </p:cNvPr>
          <p:cNvSpPr txBox="1"/>
          <p:nvPr/>
        </p:nvSpPr>
        <p:spPr>
          <a:xfrm>
            <a:off x="11155513" y="8846622"/>
            <a:ext cx="14270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5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</a:t>
            </a:r>
            <a:endParaRPr kumimoji="1" lang="zh-CN" altLang="en-US" sz="5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E7148F8-B192-AC4C-B56B-58DAF8516439}"/>
              </a:ext>
            </a:extLst>
          </p:cNvPr>
          <p:cNvSpPr txBox="1"/>
          <p:nvPr/>
        </p:nvSpPr>
        <p:spPr>
          <a:xfrm>
            <a:off x="17739025" y="8857773"/>
            <a:ext cx="14270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en-US" altLang="zh-CN" sz="5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m</a:t>
            </a:r>
            <a:endParaRPr kumimoji="1" lang="zh-CN" altLang="en-US" sz="5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98560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重复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F0827FA-1964-2E45-A441-24555731ADB7}"/>
              </a:ext>
            </a:extLst>
          </p:cNvPr>
          <p:cNvSpPr txBox="1"/>
          <p:nvPr/>
        </p:nvSpPr>
        <p:spPr>
          <a:xfrm>
            <a:off x="4759340" y="5092507"/>
            <a:ext cx="11480414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手机号验证：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15588888888</a:t>
            </a:r>
            <a:endParaRPr kumimoji="1" lang="zh-CN" altLang="en-US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grpSp>
        <p:nvGrpSpPr>
          <p:cNvPr id="12" name="组 3">
            <a:extLst>
              <a:ext uri="{FF2B5EF4-FFF2-40B4-BE49-F238E27FC236}">
                <a16:creationId xmlns:a16="http://schemas.microsoft.com/office/drawing/2014/main" id="{C1316968-CDF0-6C4C-88E8-60F0295A0BB8}"/>
              </a:ext>
            </a:extLst>
          </p:cNvPr>
          <p:cNvGrpSpPr/>
          <p:nvPr/>
        </p:nvGrpSpPr>
        <p:grpSpPr>
          <a:xfrm>
            <a:off x="5354349" y="6461760"/>
            <a:ext cx="12500983" cy="1981200"/>
            <a:chOff x="1189037" y="4030662"/>
            <a:chExt cx="9753600" cy="1981200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310F3BC7-1977-4C4D-B9D7-E51F534A14E0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1981200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FDA4860-EE26-3743-AA8E-4A86C5D2ED64}"/>
                </a:ext>
              </a:extLst>
            </p:cNvPr>
            <p:cNvSpPr txBox="1"/>
            <p:nvPr/>
          </p:nvSpPr>
          <p:spPr>
            <a:xfrm>
              <a:off x="1528720" y="4516244"/>
              <a:ext cx="8153400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/^1\d{10}$/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45516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选择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C65642-07BC-DA43-BD02-C5181F1780EC}"/>
              </a:ext>
            </a:extLst>
          </p:cNvPr>
          <p:cNvSpPr txBox="1"/>
          <p:nvPr/>
        </p:nvSpPr>
        <p:spPr>
          <a:xfrm>
            <a:off x="3084752" y="4888134"/>
            <a:ext cx="14512627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身份证验证：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42000020000101100X</a:t>
            </a:r>
            <a:endParaRPr kumimoji="1" lang="zh-CN" altLang="en-US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grpSp>
        <p:nvGrpSpPr>
          <p:cNvPr id="9" name="组 7">
            <a:extLst>
              <a:ext uri="{FF2B5EF4-FFF2-40B4-BE49-F238E27FC236}">
                <a16:creationId xmlns:a16="http://schemas.microsoft.com/office/drawing/2014/main" id="{A6C7B0B0-32C7-E247-9BA3-2CC67F97F65C}"/>
              </a:ext>
            </a:extLst>
          </p:cNvPr>
          <p:cNvGrpSpPr/>
          <p:nvPr/>
        </p:nvGrpSpPr>
        <p:grpSpPr>
          <a:xfrm>
            <a:off x="3333749" y="6364142"/>
            <a:ext cx="17946029" cy="1981200"/>
            <a:chOff x="1189037" y="4030662"/>
            <a:chExt cx="9753600" cy="1981200"/>
          </a:xfrm>
        </p:grpSpPr>
        <p:sp>
          <p:nvSpPr>
            <p:cNvPr id="10" name="圆角矩形 9">
              <a:extLst>
                <a:ext uri="{FF2B5EF4-FFF2-40B4-BE49-F238E27FC236}">
                  <a16:creationId xmlns:a16="http://schemas.microsoft.com/office/drawing/2014/main" id="{12DCB796-0A48-714D-86DA-9E9DB85DB76F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1981200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D1C2A2-3140-3B4E-9802-AF62266889C1}"/>
                </a:ext>
              </a:extLst>
            </p:cNvPr>
            <p:cNvSpPr txBox="1"/>
            <p:nvPr/>
          </p:nvSpPr>
          <p:spPr>
            <a:xfrm>
              <a:off x="1456040" y="4458031"/>
              <a:ext cx="8153400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mr-IN" altLang="zh-CN" sz="6000" b="1" dirty="0">
                  <a:solidFill>
                    <a:schemeClr val="bg1"/>
                  </a:solidFill>
                </a:rPr>
                <a:t>/^\</a:t>
              </a:r>
              <a:r>
                <a:rPr lang="mr-IN" altLang="zh-CN" sz="6000" b="1" dirty="0" err="1">
                  <a:solidFill>
                    <a:schemeClr val="bg1"/>
                  </a:solidFill>
                </a:rPr>
                <a:t>d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{</a:t>
              </a:r>
              <a:r>
                <a:rPr lang="en-US" altLang="zh-CN" sz="6000" b="1" dirty="0">
                  <a:solidFill>
                    <a:schemeClr val="bg1"/>
                  </a:solidFill>
                </a:rPr>
                <a:t>6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}</a:t>
              </a:r>
              <a:r>
                <a:rPr lang="en-US" altLang="zh-CN" sz="6000" b="1" dirty="0">
                  <a:solidFill>
                    <a:schemeClr val="bg1"/>
                  </a:solidFill>
                </a:rPr>
                <a:t>[1-2]\d{3}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[01]\</a:t>
              </a:r>
              <a:r>
                <a:rPr lang="mr-IN" altLang="zh-CN" sz="6000" b="1" dirty="0" err="1">
                  <a:solidFill>
                    <a:schemeClr val="bg1"/>
                  </a:solidFill>
                </a:rPr>
                <a:t>d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[0-3]\</a:t>
              </a:r>
              <a:r>
                <a:rPr lang="mr-IN" altLang="zh-CN" sz="6000" b="1" dirty="0" err="1">
                  <a:solidFill>
                    <a:schemeClr val="bg1"/>
                  </a:solidFill>
                </a:rPr>
                <a:t>d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{</a:t>
              </a:r>
              <a:r>
                <a:rPr lang="en-US" altLang="zh-CN" sz="6000" b="1" dirty="0">
                  <a:solidFill>
                    <a:schemeClr val="bg1"/>
                  </a:solidFill>
                </a:rPr>
                <a:t>4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}(\</a:t>
              </a:r>
              <a:r>
                <a:rPr lang="mr-IN" altLang="zh-CN" sz="6000" b="1" dirty="0" err="1">
                  <a:solidFill>
                    <a:schemeClr val="bg1"/>
                  </a:solidFill>
                </a:rPr>
                <a:t>d|X</a:t>
              </a:r>
              <a:r>
                <a:rPr lang="mr-IN" altLang="zh-CN" sz="6000" b="1" dirty="0">
                  <a:solidFill>
                    <a:schemeClr val="bg1"/>
                  </a:solidFill>
                </a:rPr>
                <a:t>)$</a:t>
              </a:r>
              <a:r>
                <a:rPr lang="en-US" altLang="zh-CN" sz="6000" b="1" dirty="0">
                  <a:solidFill>
                    <a:schemeClr val="bg1"/>
                  </a:solidFill>
                </a:rPr>
                <a:t>/</a:t>
              </a:r>
              <a:r>
                <a:rPr lang="mr-IN" altLang="zh-CN" sz="6000" b="1" dirty="0" err="1">
                  <a:solidFill>
                    <a:schemeClr val="bg1"/>
                  </a:solidFill>
                </a:rPr>
                <a:t>i</a:t>
              </a:r>
              <a:endParaRPr kumimoji="1" lang="zh-CN" altLang="en-US" sz="6000" dirty="0" err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535541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字符集合</a:t>
            </a:r>
          </a:p>
        </p:txBody>
      </p:sp>
      <p:grpSp>
        <p:nvGrpSpPr>
          <p:cNvPr id="11" name="组 7">
            <a:extLst>
              <a:ext uri="{FF2B5EF4-FFF2-40B4-BE49-F238E27FC236}">
                <a16:creationId xmlns:a16="http://schemas.microsoft.com/office/drawing/2014/main" id="{46230493-530D-5E4F-BD55-136BEEE170D0}"/>
              </a:ext>
            </a:extLst>
          </p:cNvPr>
          <p:cNvGrpSpPr/>
          <p:nvPr/>
        </p:nvGrpSpPr>
        <p:grpSpPr>
          <a:xfrm>
            <a:off x="3333749" y="6364142"/>
            <a:ext cx="17946029" cy="1981200"/>
            <a:chOff x="1189037" y="4030662"/>
            <a:chExt cx="9753600" cy="1981200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671738B0-D3AC-9F4D-9838-F7291A4C838D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1981200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908029F-72F9-A748-993C-D9C5CD835506}"/>
                </a:ext>
              </a:extLst>
            </p:cNvPr>
            <p:cNvSpPr txBox="1"/>
            <p:nvPr/>
          </p:nvSpPr>
          <p:spPr>
            <a:xfrm>
              <a:off x="1456040" y="4458031"/>
              <a:ext cx="8153400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" altLang="zh-CN" sz="6000" dirty="0">
                  <a:solidFill>
                    <a:schemeClr val="bg1"/>
                  </a:solidFill>
                </a:rPr>
                <a:t>/^\w@\w+\.\w+/</a:t>
              </a:r>
              <a:r>
                <a:rPr lang="en" altLang="zh-CN" sz="6000" dirty="0" err="1">
                  <a:solidFill>
                    <a:schemeClr val="bg1"/>
                  </a:solidFill>
                </a:rPr>
                <a:t>i</a:t>
              </a:r>
              <a:endParaRPr lang="en" altLang="zh-CN" sz="6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250967B1-8462-2042-98A4-1F227F95B16D}"/>
              </a:ext>
            </a:extLst>
          </p:cNvPr>
          <p:cNvSpPr txBox="1"/>
          <p:nvPr/>
        </p:nvSpPr>
        <p:spPr>
          <a:xfrm>
            <a:off x="3194591" y="4810311"/>
            <a:ext cx="8666475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邮箱验证：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xlin@a.com</a:t>
            </a:r>
            <a:endParaRPr kumimoji="1" lang="en-US" altLang="zh-CN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195077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反义</a:t>
            </a:r>
            <a:endParaRPr kumimoji="1" lang="zh-CN" altLang="en-US" sz="6000" b="0" dirty="0">
              <a:solidFill>
                <a:schemeClr val="bg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pSp>
        <p:nvGrpSpPr>
          <p:cNvPr id="8" name="组 7">
            <a:extLst>
              <a:ext uri="{FF2B5EF4-FFF2-40B4-BE49-F238E27FC236}">
                <a16:creationId xmlns:a16="http://schemas.microsoft.com/office/drawing/2014/main" id="{8D52D4E3-2C1D-174C-8FE9-B51517D72641}"/>
              </a:ext>
            </a:extLst>
          </p:cNvPr>
          <p:cNvGrpSpPr/>
          <p:nvPr/>
        </p:nvGrpSpPr>
        <p:grpSpPr>
          <a:xfrm>
            <a:off x="3333749" y="6364142"/>
            <a:ext cx="17946029" cy="1981200"/>
            <a:chOff x="1189037" y="4030662"/>
            <a:chExt cx="9753600" cy="1981200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AA35CD16-64DC-2547-A295-6E716ECF774E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1981200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5CC7C2E-22D1-1048-9BA3-D67F1D798E3E}"/>
                </a:ext>
              </a:extLst>
            </p:cNvPr>
            <p:cNvSpPr txBox="1"/>
            <p:nvPr/>
          </p:nvSpPr>
          <p:spPr>
            <a:xfrm>
              <a:off x="1456040" y="4458031"/>
              <a:ext cx="8153400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" altLang="zh-CN" sz="6000" dirty="0">
                  <a:solidFill>
                    <a:schemeClr val="bg1"/>
                  </a:solidFill>
                </a:rPr>
                <a:t>/&lt;([^&gt;]+)&gt;/</a:t>
              </a:r>
              <a:r>
                <a:rPr lang="en" altLang="zh-CN" sz="6000" dirty="0" err="1">
                  <a:solidFill>
                    <a:schemeClr val="bg1"/>
                  </a:solidFill>
                </a:rPr>
                <a:t>i</a:t>
              </a:r>
              <a:endParaRPr lang="en" altLang="zh-CN" sz="6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B87DD15C-7BFD-8049-8A13-34F5BDF488F5}"/>
              </a:ext>
            </a:extLst>
          </p:cNvPr>
          <p:cNvSpPr txBox="1"/>
          <p:nvPr/>
        </p:nvSpPr>
        <p:spPr>
          <a:xfrm>
            <a:off x="3194599" y="4810311"/>
            <a:ext cx="14376371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匹配标签名称：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&lt;div&gt;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hello,world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&lt;/div&gt;</a:t>
            </a:r>
          </a:p>
        </p:txBody>
      </p:sp>
    </p:spTree>
    <p:extLst>
      <p:ext uri="{BB962C8B-B14F-4D97-AF65-F5344CB8AC3E}">
        <p14:creationId xmlns:p14="http://schemas.microsoft.com/office/powerpoint/2010/main" val="176901465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分组</a:t>
            </a:r>
          </a:p>
        </p:txBody>
      </p:sp>
      <p:grpSp>
        <p:nvGrpSpPr>
          <p:cNvPr id="11" name="组 7">
            <a:extLst>
              <a:ext uri="{FF2B5EF4-FFF2-40B4-BE49-F238E27FC236}">
                <a16:creationId xmlns:a16="http://schemas.microsoft.com/office/drawing/2014/main" id="{E1544B42-497C-4545-B374-5180DF3F5844}"/>
              </a:ext>
            </a:extLst>
          </p:cNvPr>
          <p:cNvGrpSpPr/>
          <p:nvPr/>
        </p:nvGrpSpPr>
        <p:grpSpPr>
          <a:xfrm>
            <a:off x="3333749" y="6364142"/>
            <a:ext cx="17946029" cy="1981200"/>
            <a:chOff x="1189037" y="4030662"/>
            <a:chExt cx="9753600" cy="1981200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EF99199F-F17F-E74B-B6B5-5D0C48207474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1981200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289D06F-DE81-7E4B-AFC2-D6F1B5FB3952}"/>
                </a:ext>
              </a:extLst>
            </p:cNvPr>
            <p:cNvSpPr txBox="1"/>
            <p:nvPr/>
          </p:nvSpPr>
          <p:spPr>
            <a:xfrm>
              <a:off x="1456040" y="4458031"/>
              <a:ext cx="8153400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" altLang="zh-CN" sz="6000" dirty="0">
                  <a:solidFill>
                    <a:schemeClr val="bg1"/>
                  </a:solidFill>
                </a:rPr>
                <a:t>/(\d{1,3}\.){3}\d{1,3}/</a:t>
              </a:r>
              <a:r>
                <a:rPr lang="en" altLang="zh-CN" sz="6000" dirty="0" err="1">
                  <a:solidFill>
                    <a:schemeClr val="bg1"/>
                  </a:solidFill>
                </a:rPr>
                <a:t>i</a:t>
              </a:r>
              <a:endParaRPr lang="en" altLang="zh-CN" sz="6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F3AA9506-AC8B-7B4B-A43F-75AFA3457497}"/>
              </a:ext>
            </a:extLst>
          </p:cNvPr>
          <p:cNvSpPr txBox="1"/>
          <p:nvPr/>
        </p:nvSpPr>
        <p:spPr>
          <a:xfrm>
            <a:off x="3194591" y="4810311"/>
            <a:ext cx="8743419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en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Ip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地址验证：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127.0.0.1</a:t>
            </a:r>
          </a:p>
        </p:txBody>
      </p:sp>
    </p:spTree>
    <p:extLst>
      <p:ext uri="{BB962C8B-B14F-4D97-AF65-F5344CB8AC3E}">
        <p14:creationId xmlns:p14="http://schemas.microsoft.com/office/powerpoint/2010/main" val="111771212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贪婪与懒惰</a:t>
            </a:r>
          </a:p>
        </p:txBody>
      </p:sp>
      <p:grpSp>
        <p:nvGrpSpPr>
          <p:cNvPr id="8" name="组 7">
            <a:extLst>
              <a:ext uri="{FF2B5EF4-FFF2-40B4-BE49-F238E27FC236}">
                <a16:creationId xmlns:a16="http://schemas.microsoft.com/office/drawing/2014/main" id="{B2FF9247-0732-C949-BE34-3CFE8AD8DD3A}"/>
              </a:ext>
            </a:extLst>
          </p:cNvPr>
          <p:cNvGrpSpPr/>
          <p:nvPr/>
        </p:nvGrpSpPr>
        <p:grpSpPr>
          <a:xfrm>
            <a:off x="1659440" y="3994493"/>
            <a:ext cx="21065120" cy="7207374"/>
            <a:chOff x="1189037" y="4078723"/>
            <a:chExt cx="9753600" cy="2802979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CA74285B-4A3A-A044-9448-CF0BE27DD77C}"/>
                </a:ext>
              </a:extLst>
            </p:cNvPr>
            <p:cNvSpPr/>
            <p:nvPr/>
          </p:nvSpPr>
          <p:spPr bwMode="auto">
            <a:xfrm>
              <a:off x="1189037" y="4078723"/>
              <a:ext cx="9753600" cy="2802979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3B06244-6A24-0A47-903D-5CCB860129DB}"/>
                </a:ext>
              </a:extLst>
            </p:cNvPr>
            <p:cNvSpPr txBox="1"/>
            <p:nvPr/>
          </p:nvSpPr>
          <p:spPr>
            <a:xfrm>
              <a:off x="1366302" y="4338165"/>
              <a:ext cx="9144792" cy="2173673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let str= “I want you to (match the content) between the bracket)”;</a:t>
              </a:r>
            </a:p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endParaRPr lang="en-US" altLang="zh-CN" sz="6000" dirty="0">
                <a:solidFill>
                  <a:schemeClr val="bg1"/>
                </a:solidFill>
              </a:endParaRPr>
            </a:p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/((.*))/.exec(str);</a:t>
              </a:r>
            </a:p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/((.*?))/.exec(str);</a:t>
              </a:r>
            </a:p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/(([^(]*))/.exec(str);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209264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后向引用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2953ED-59AB-524E-BF1C-B89719BE76B2}"/>
              </a:ext>
            </a:extLst>
          </p:cNvPr>
          <p:cNvSpPr txBox="1"/>
          <p:nvPr/>
        </p:nvSpPr>
        <p:spPr>
          <a:xfrm>
            <a:off x="2262247" y="6658676"/>
            <a:ext cx="17609124" cy="195745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6000" dirty="0">
                <a:solidFill>
                  <a:schemeClr val="bg1"/>
                </a:solidFill>
              </a:rPr>
              <a:t>/((.*?))/.exec(‘I want you to (match the content) between) the bracket’)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B89677-4DF2-5F4F-87A9-288CDEEFEBBF}"/>
              </a:ext>
            </a:extLst>
          </p:cNvPr>
          <p:cNvSpPr txBox="1"/>
          <p:nvPr/>
        </p:nvSpPr>
        <p:spPr>
          <a:xfrm>
            <a:off x="2017158" y="4745781"/>
            <a:ext cx="16142881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匹配标签里的内容：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&lt;div&gt;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hello,world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&lt;/div&gt;</a:t>
            </a:r>
          </a:p>
        </p:txBody>
      </p:sp>
      <p:grpSp>
        <p:nvGrpSpPr>
          <p:cNvPr id="12" name="组 7">
            <a:extLst>
              <a:ext uri="{FF2B5EF4-FFF2-40B4-BE49-F238E27FC236}">
                <a16:creationId xmlns:a16="http://schemas.microsoft.com/office/drawing/2014/main" id="{0BBBA4B8-509D-7A47-8FCF-C51D5DB7CD2B}"/>
              </a:ext>
            </a:extLst>
          </p:cNvPr>
          <p:cNvGrpSpPr/>
          <p:nvPr/>
        </p:nvGrpSpPr>
        <p:grpSpPr>
          <a:xfrm>
            <a:off x="2284121" y="6658676"/>
            <a:ext cx="20442064" cy="2448208"/>
            <a:chOff x="1189037" y="4030662"/>
            <a:chExt cx="9753600" cy="2448208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7A9085E8-17FD-E441-9823-96E18ABD34F8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244820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4EA17EA-875C-A847-9A45-6F39E04DE819}"/>
                </a:ext>
              </a:extLst>
            </p:cNvPr>
            <p:cNvSpPr txBox="1"/>
            <p:nvPr/>
          </p:nvSpPr>
          <p:spPr>
            <a:xfrm>
              <a:off x="1402946" y="4761339"/>
              <a:ext cx="9325781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/&lt;(\w+)&gt;([^&lt;]+)&lt;\/\1&gt;/g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9814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>
            <a:extLst>
              <a:ext uri="{FF2B5EF4-FFF2-40B4-BE49-F238E27FC236}">
                <a16:creationId xmlns:a16="http://schemas.microsoft.com/office/drawing/2014/main" id="{1087952C-BDE8-8548-B0AC-16F0F18CDE82}"/>
              </a:ext>
            </a:extLst>
          </p:cNvPr>
          <p:cNvSpPr txBox="1"/>
          <p:nvPr/>
        </p:nvSpPr>
        <p:spPr>
          <a:xfrm>
            <a:off x="672792" y="1045721"/>
            <a:ext cx="3738273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B2B67808-E9C4-4548-B413-72C6C1920CFD}"/>
              </a:ext>
            </a:extLst>
          </p:cNvPr>
          <p:cNvSpPr/>
          <p:nvPr/>
        </p:nvSpPr>
        <p:spPr>
          <a:xfrm>
            <a:off x="869293" y="2618926"/>
            <a:ext cx="10194947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100.0001111001011100 </a:t>
            </a:r>
            <a:r>
              <a:rPr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。。</a:t>
            </a:r>
            <a:endParaRPr lang="en-US" altLang="zh-CN" sz="54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Neue Medium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E077122-C24C-CD43-B081-EACD846748A2}"/>
              </a:ext>
            </a:extLst>
          </p:cNvPr>
          <p:cNvSpPr txBox="1"/>
          <p:nvPr/>
        </p:nvSpPr>
        <p:spPr>
          <a:xfrm>
            <a:off x="825192" y="1198121"/>
            <a:ext cx="79378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二进制存储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3D2021-4351-0C42-8133-EC52780752A8}"/>
              </a:ext>
            </a:extLst>
          </p:cNvPr>
          <p:cNvSpPr txBox="1"/>
          <p:nvPr/>
        </p:nvSpPr>
        <p:spPr>
          <a:xfrm>
            <a:off x="9166302" y="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93FB2-2665-8A49-A0A5-5ACE7413297E}"/>
              </a:ext>
            </a:extLst>
          </p:cNvPr>
          <p:cNvSpPr txBox="1"/>
          <p:nvPr/>
        </p:nvSpPr>
        <p:spPr>
          <a:xfrm>
            <a:off x="8898673" y="-289932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944A0E-89D7-1B43-9491-CACDFA50A63F}"/>
              </a:ext>
            </a:extLst>
          </p:cNvPr>
          <p:cNvSpPr txBox="1"/>
          <p:nvPr/>
        </p:nvSpPr>
        <p:spPr>
          <a:xfrm>
            <a:off x="12313920" y="-2895600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FCB434-8E48-344D-BE26-FE16E9424296}"/>
              </a:ext>
            </a:extLst>
          </p:cNvPr>
          <p:cNvSpPr txBox="1"/>
          <p:nvPr/>
        </p:nvSpPr>
        <p:spPr>
          <a:xfrm>
            <a:off x="12131040" y="906817"/>
            <a:ext cx="0" cy="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endParaRPr kumimoji="1" lang="zh-CN" altLang="en-US" sz="2800" b="0" dirty="0">
              <a:solidFill>
                <a:schemeClr val="tx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120B4D-AC25-8342-81FB-52C0EE9D862A}"/>
              </a:ext>
            </a:extLst>
          </p:cNvPr>
          <p:cNvSpPr txBox="1"/>
          <p:nvPr/>
        </p:nvSpPr>
        <p:spPr>
          <a:xfrm>
            <a:off x="1138331" y="5883909"/>
            <a:ext cx="9075973" cy="1355107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符号位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98B6EA-FFFB-3846-AB0F-547E26EDEA96}"/>
              </a:ext>
            </a:extLst>
          </p:cNvPr>
          <p:cNvSpPr/>
          <p:nvPr/>
        </p:nvSpPr>
        <p:spPr>
          <a:xfrm>
            <a:off x="1019792" y="4660935"/>
            <a:ext cx="945002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符号位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指数位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小数部分 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阶数</a:t>
            </a:r>
            <a:r>
              <a:rPr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6DFCA73-0FFD-4C44-8188-40102E117B36}"/>
              </a:ext>
            </a:extLst>
          </p:cNvPr>
          <p:cNvSpPr txBox="1"/>
          <p:nvPr/>
        </p:nvSpPr>
        <p:spPr>
          <a:xfrm>
            <a:off x="1241754" y="7073100"/>
            <a:ext cx="9450023" cy="2419463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指数位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1023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+2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=1025</a:t>
            </a:r>
          </a:p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二进制：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10000000001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7ED6F5D4-B39D-FD44-A351-4AB7843738C8}"/>
              </a:ext>
            </a:extLst>
          </p:cNvPr>
          <p:cNvSpPr txBox="1"/>
          <p:nvPr/>
        </p:nvSpPr>
        <p:spPr>
          <a:xfrm>
            <a:off x="1138331" y="9189227"/>
            <a:ext cx="15827360" cy="1355107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小数部分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0000001111001011100..000</a:t>
            </a:r>
            <a:r>
              <a:rPr lang="zh-CN" altLang="en-US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 补</a:t>
            </a:r>
            <a:r>
              <a:rPr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0</a:t>
            </a:r>
            <a:r>
              <a:rPr lang="zh-CN" altLang="en-US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，补</a:t>
            </a:r>
            <a:r>
              <a:rPr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52</a:t>
            </a:r>
            <a:r>
              <a:rPr lang="zh-CN" altLang="en-US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位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9243764E-5546-0A45-A65C-BC8DF91AE529}"/>
              </a:ext>
            </a:extLst>
          </p:cNvPr>
          <p:cNvSpPr/>
          <p:nvPr/>
        </p:nvSpPr>
        <p:spPr>
          <a:xfrm>
            <a:off x="12192000" y="2618926"/>
            <a:ext cx="11064240" cy="1355107"/>
          </a:xfrm>
          <a:prstGeom prst="roundRect">
            <a:avLst>
              <a:gd name="adj" fmla="val 4238"/>
            </a:avLst>
          </a:prstGeom>
          <a:solidFill>
            <a:srgbClr val="FF6C6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1.0000001111001011100 </a:t>
            </a:r>
            <a:r>
              <a:rPr lang="zh-CN" altLang="en-US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* </a:t>
            </a:r>
            <a:r>
              <a:rPr lang="en-US" altLang="zh-CN" sz="54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2^2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00821B35-D9BA-B94A-A030-0CFC31F779D1}"/>
              </a:ext>
            </a:extLst>
          </p:cNvPr>
          <p:cNvSpPr txBox="1"/>
          <p:nvPr/>
        </p:nvSpPr>
        <p:spPr>
          <a:xfrm>
            <a:off x="1241754" y="11236523"/>
            <a:ext cx="15827360" cy="1355107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/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5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10000000001 +</a:t>
            </a:r>
            <a:r>
              <a:rPr kumimoji="1" lang="zh-CN" altLang="en-US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4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Neue Medium"/>
              </a:rPr>
              <a:t>0000001111001011100...0</a:t>
            </a:r>
            <a:endParaRPr kumimoji="1" lang="en-US" altLang="zh-CN" sz="5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89502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后向引用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0A69A53-764E-D647-8E0E-7A068107A5BA}"/>
              </a:ext>
            </a:extLst>
          </p:cNvPr>
          <p:cNvSpPr txBox="1"/>
          <p:nvPr/>
        </p:nvSpPr>
        <p:spPr>
          <a:xfrm>
            <a:off x="1103472" y="5674500"/>
            <a:ext cx="21668432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匹配标签里的内容：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&lt;div class=</a:t>
            </a:r>
            <a:r>
              <a:rPr lang="en-US" altLang="zh-CN" sz="6000" dirty="0">
                <a:solidFill>
                  <a:schemeClr val="bg1"/>
                </a:solidFill>
              </a:rPr>
              <a:t>“</a:t>
            </a:r>
            <a:r>
              <a:rPr lang="en-US" altLang="zh-CN" sz="6000" b="0" dirty="0">
                <a:solidFill>
                  <a:schemeClr val="bg1"/>
                </a:solidFill>
              </a:rPr>
              <a:t>page</a:t>
            </a:r>
            <a:r>
              <a:rPr lang="en-US" altLang="zh-CN" sz="6000" dirty="0">
                <a:solidFill>
                  <a:schemeClr val="bg1"/>
                </a:solidFill>
              </a:rPr>
              <a:t>“ 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&gt;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hello,world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&lt;/div&gt;</a:t>
            </a:r>
          </a:p>
        </p:txBody>
      </p:sp>
      <p:grpSp>
        <p:nvGrpSpPr>
          <p:cNvPr id="10" name="组 7">
            <a:extLst>
              <a:ext uri="{FF2B5EF4-FFF2-40B4-BE49-F238E27FC236}">
                <a16:creationId xmlns:a16="http://schemas.microsoft.com/office/drawing/2014/main" id="{BC25C102-EF09-064E-989B-1ECF21D79499}"/>
              </a:ext>
            </a:extLst>
          </p:cNvPr>
          <p:cNvGrpSpPr/>
          <p:nvPr/>
        </p:nvGrpSpPr>
        <p:grpSpPr>
          <a:xfrm>
            <a:off x="1436627" y="7392031"/>
            <a:ext cx="20442064" cy="2448208"/>
            <a:chOff x="1189037" y="4030662"/>
            <a:chExt cx="9753600" cy="2448208"/>
          </a:xfrm>
        </p:grpSpPr>
        <p:sp>
          <p:nvSpPr>
            <p:cNvPr id="15" name="圆角矩形 14">
              <a:extLst>
                <a:ext uri="{FF2B5EF4-FFF2-40B4-BE49-F238E27FC236}">
                  <a16:creationId xmlns:a16="http://schemas.microsoft.com/office/drawing/2014/main" id="{B693450B-1735-4E47-91CE-0AA21DC97355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244820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8B68EF2-82B0-3340-93A3-315CB1C5F703}"/>
                </a:ext>
              </a:extLst>
            </p:cNvPr>
            <p:cNvSpPr txBox="1"/>
            <p:nvPr/>
          </p:nvSpPr>
          <p:spPr>
            <a:xfrm>
              <a:off x="1402946" y="4761339"/>
              <a:ext cx="9325781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/&lt;(\w+)\s*(.*?)&gt;([^&lt;]+)&lt;\/\1&gt;/g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50041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后向引用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E08C93A-14FE-4347-A3AA-65BEF1658F0E}"/>
              </a:ext>
            </a:extLst>
          </p:cNvPr>
          <p:cNvSpPr txBox="1"/>
          <p:nvPr/>
        </p:nvSpPr>
        <p:spPr>
          <a:xfrm>
            <a:off x="2279168" y="3448259"/>
            <a:ext cx="18393569" cy="491211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l"/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过滤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html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标签，只留下文字内容：</a:t>
            </a:r>
            <a:endParaRPr kumimoji="1" lang="en-US" altLang="zh-CN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algn="l"/>
            <a:r>
              <a:rPr lang="mr-IN" altLang="zh-CN" sz="6000" dirty="0">
                <a:solidFill>
                  <a:schemeClr val="bg1"/>
                </a:solidFill>
              </a:rPr>
              <a:t>&lt;</a:t>
            </a:r>
            <a:r>
              <a:rPr lang="mr-IN" altLang="zh-CN" sz="6000" dirty="0" err="1">
                <a:solidFill>
                  <a:schemeClr val="bg1"/>
                </a:solidFill>
              </a:rPr>
              <a:t>li</a:t>
            </a:r>
            <a:r>
              <a:rPr lang="mr-IN" altLang="zh-CN" sz="6000" dirty="0">
                <a:solidFill>
                  <a:schemeClr val="bg1"/>
                </a:solidFill>
              </a:rPr>
              <a:t> </a:t>
            </a:r>
            <a:r>
              <a:rPr lang="mr-IN" altLang="zh-CN" sz="6000" dirty="0" err="1">
                <a:solidFill>
                  <a:schemeClr val="bg1"/>
                </a:solidFill>
              </a:rPr>
              <a:t>class</a:t>
            </a:r>
            <a:r>
              <a:rPr lang="mr-IN" altLang="zh-CN" sz="6000" dirty="0">
                <a:solidFill>
                  <a:schemeClr val="bg1"/>
                </a:solidFill>
              </a:rPr>
              <a:t>=“</a:t>
            </a:r>
            <a:r>
              <a:rPr lang="mr-IN" altLang="zh-CN" sz="6000" dirty="0" err="1">
                <a:solidFill>
                  <a:schemeClr val="bg1"/>
                </a:solidFill>
              </a:rPr>
              <a:t>item</a:t>
            </a:r>
            <a:r>
              <a:rPr lang="mr-IN" altLang="zh-CN" sz="6000" dirty="0">
                <a:solidFill>
                  <a:schemeClr val="bg1"/>
                </a:solidFill>
              </a:rPr>
              <a:t>”&gt;&lt;</a:t>
            </a:r>
            <a:r>
              <a:rPr lang="mr-IN" altLang="zh-CN" sz="6000" dirty="0" err="1">
                <a:solidFill>
                  <a:schemeClr val="bg1"/>
                </a:solidFill>
              </a:rPr>
              <a:t>span</a:t>
            </a:r>
            <a:r>
              <a:rPr lang="mr-IN" altLang="zh-CN" sz="6000" dirty="0">
                <a:solidFill>
                  <a:schemeClr val="bg1"/>
                </a:solidFill>
              </a:rPr>
              <a:t> </a:t>
            </a:r>
            <a:r>
              <a:rPr lang="mr-IN" altLang="zh-CN" sz="6000" dirty="0" err="1">
                <a:solidFill>
                  <a:schemeClr val="bg1"/>
                </a:solidFill>
              </a:rPr>
              <a:t>class</a:t>
            </a:r>
            <a:r>
              <a:rPr lang="mr-IN" altLang="zh-CN" sz="6000" dirty="0">
                <a:solidFill>
                  <a:schemeClr val="bg1"/>
                </a:solidFill>
              </a:rPr>
              <a:t>=“</a:t>
            </a:r>
            <a:r>
              <a:rPr lang="en-US" altLang="zh-CN" sz="6000" dirty="0">
                <a:solidFill>
                  <a:schemeClr val="bg1"/>
                </a:solidFill>
              </a:rPr>
              <a:t>name</a:t>
            </a:r>
            <a:r>
              <a:rPr lang="mr-IN" altLang="zh-CN" sz="6000" dirty="0">
                <a:solidFill>
                  <a:schemeClr val="bg1"/>
                </a:solidFill>
              </a:rPr>
              <a:t>”&gt;</a:t>
            </a:r>
            <a:r>
              <a:rPr lang="zh-CN" altLang="mr-IN" sz="6000" dirty="0">
                <a:solidFill>
                  <a:schemeClr val="bg1"/>
                </a:solidFill>
              </a:rPr>
              <a:t>莫问</a:t>
            </a:r>
            <a:r>
              <a:rPr lang="zh-CN" altLang="en-US" sz="6000" dirty="0">
                <a:solidFill>
                  <a:schemeClr val="bg1"/>
                </a:solidFill>
              </a:rPr>
              <a:t>归期</a:t>
            </a:r>
            <a:r>
              <a:rPr lang="mr-IN" altLang="zh-CN" sz="6000" dirty="0">
                <a:solidFill>
                  <a:schemeClr val="bg1"/>
                </a:solidFill>
              </a:rPr>
              <a:t>&lt;/</a:t>
            </a:r>
            <a:r>
              <a:rPr lang="mr-IN" altLang="zh-CN" sz="6000" dirty="0" err="1">
                <a:solidFill>
                  <a:schemeClr val="bg1"/>
                </a:solidFill>
              </a:rPr>
              <a:t>span</a:t>
            </a:r>
            <a:r>
              <a:rPr lang="mr-IN" altLang="zh-CN" sz="6000" dirty="0">
                <a:solidFill>
                  <a:schemeClr val="bg1"/>
                </a:solidFill>
              </a:rPr>
              <a:t>&gt;&lt;</a:t>
            </a:r>
            <a:r>
              <a:rPr lang="mr-IN" altLang="zh-CN" sz="6000" dirty="0" err="1">
                <a:solidFill>
                  <a:schemeClr val="bg1"/>
                </a:solidFill>
              </a:rPr>
              <a:t>a</a:t>
            </a:r>
            <a:r>
              <a:rPr lang="mr-IN" altLang="zh-CN" sz="6000" dirty="0">
                <a:solidFill>
                  <a:schemeClr val="bg1"/>
                </a:solidFill>
              </a:rPr>
              <a:t> </a:t>
            </a:r>
            <a:r>
              <a:rPr lang="mr-IN" altLang="zh-CN" sz="6000" dirty="0" err="1">
                <a:solidFill>
                  <a:schemeClr val="bg1"/>
                </a:solidFill>
              </a:rPr>
              <a:t>href</a:t>
            </a:r>
            <a:r>
              <a:rPr lang="mr-IN" altLang="zh-CN" sz="6000" dirty="0">
                <a:solidFill>
                  <a:schemeClr val="bg1"/>
                </a:solidFill>
              </a:rPr>
              <a:t>=“</a:t>
            </a:r>
            <a:r>
              <a:rPr lang="mr-IN" altLang="zh-CN" sz="6000" dirty="0" err="1">
                <a:solidFill>
                  <a:schemeClr val="bg1"/>
                </a:solidFill>
              </a:rPr>
              <a:t>http</a:t>
            </a:r>
            <a:r>
              <a:rPr lang="mr-IN" altLang="zh-CN" sz="6000" dirty="0">
                <a:solidFill>
                  <a:schemeClr val="bg1"/>
                </a:solidFill>
              </a:rPr>
              <a:t>://</a:t>
            </a:r>
            <a:r>
              <a:rPr lang="en-US" altLang="zh-CN" sz="6000" dirty="0" err="1">
                <a:solidFill>
                  <a:schemeClr val="bg1"/>
                </a:solidFill>
              </a:rPr>
              <a:t>a.com</a:t>
            </a:r>
            <a:r>
              <a:rPr lang="mr-IN" altLang="zh-CN" sz="6000" dirty="0">
                <a:solidFill>
                  <a:schemeClr val="bg1"/>
                </a:solidFill>
              </a:rPr>
              <a:t>”</a:t>
            </a:r>
            <a:r>
              <a:rPr lang="zh-CN" altLang="en-US" sz="6000" dirty="0">
                <a:solidFill>
                  <a:schemeClr val="bg1"/>
                </a:solidFill>
              </a:rPr>
              <a:t> </a:t>
            </a:r>
            <a:r>
              <a:rPr lang="mr-IN" altLang="zh-CN" sz="6000" dirty="0">
                <a:solidFill>
                  <a:schemeClr val="bg1"/>
                </a:solidFill>
              </a:rPr>
              <a:t> </a:t>
            </a:r>
            <a:r>
              <a:rPr lang="mr-IN" altLang="zh-CN" sz="6000" dirty="0" err="1">
                <a:solidFill>
                  <a:schemeClr val="bg1"/>
                </a:solidFill>
              </a:rPr>
              <a:t>target</a:t>
            </a:r>
            <a:r>
              <a:rPr lang="mr-IN" altLang="zh-CN" sz="6000" dirty="0">
                <a:solidFill>
                  <a:schemeClr val="bg1"/>
                </a:solidFill>
              </a:rPr>
              <a:t>=”_</a:t>
            </a:r>
            <a:r>
              <a:rPr lang="mr-IN" altLang="zh-CN" sz="6000" dirty="0" err="1">
                <a:solidFill>
                  <a:schemeClr val="bg1"/>
                </a:solidFill>
              </a:rPr>
              <a:t>blank</a:t>
            </a:r>
            <a:r>
              <a:rPr lang="mr-IN" altLang="zh-CN" sz="6000" dirty="0">
                <a:solidFill>
                  <a:schemeClr val="bg1"/>
                </a:solidFill>
              </a:rPr>
              <a:t>“&gt;</a:t>
            </a:r>
            <a:r>
              <a:rPr lang="zh-CN" altLang="en-US" sz="6000" b="0" dirty="0">
                <a:solidFill>
                  <a:schemeClr val="bg1"/>
                </a:solidFill>
              </a:rPr>
              <a:t>情断之时冷暖自知，谁诀别相思成疾莫问天涯</a:t>
            </a:r>
            <a:r>
              <a:rPr lang="mr-IN" altLang="zh-CN" sz="6000" dirty="0">
                <a:solidFill>
                  <a:schemeClr val="bg1"/>
                </a:solidFill>
              </a:rPr>
              <a:t>&lt;/</a:t>
            </a:r>
            <a:r>
              <a:rPr lang="mr-IN" altLang="zh-CN" sz="6000" dirty="0" err="1">
                <a:solidFill>
                  <a:schemeClr val="bg1"/>
                </a:solidFill>
              </a:rPr>
              <a:t>a</a:t>
            </a:r>
            <a:r>
              <a:rPr lang="mr-IN" altLang="zh-CN" sz="6000" dirty="0">
                <a:solidFill>
                  <a:schemeClr val="bg1"/>
                </a:solidFill>
              </a:rPr>
              <a:t>&gt;&lt;/</a:t>
            </a:r>
            <a:r>
              <a:rPr lang="mr-IN" altLang="zh-CN" sz="6000" dirty="0" err="1">
                <a:solidFill>
                  <a:schemeClr val="bg1"/>
                </a:solidFill>
              </a:rPr>
              <a:t>li</a:t>
            </a:r>
            <a:r>
              <a:rPr lang="mr-IN" altLang="zh-CN" sz="6000" dirty="0">
                <a:solidFill>
                  <a:schemeClr val="bg1"/>
                </a:solidFill>
              </a:rPr>
              <a:t>&gt;</a:t>
            </a:r>
          </a:p>
        </p:txBody>
      </p:sp>
      <p:grpSp>
        <p:nvGrpSpPr>
          <p:cNvPr id="11" name="组 7">
            <a:extLst>
              <a:ext uri="{FF2B5EF4-FFF2-40B4-BE49-F238E27FC236}">
                <a16:creationId xmlns:a16="http://schemas.microsoft.com/office/drawing/2014/main" id="{9DC32F4D-52C6-7F42-BE35-1DE4345CE9F1}"/>
              </a:ext>
            </a:extLst>
          </p:cNvPr>
          <p:cNvGrpSpPr/>
          <p:nvPr/>
        </p:nvGrpSpPr>
        <p:grpSpPr>
          <a:xfrm>
            <a:off x="1817183" y="8835906"/>
            <a:ext cx="21065120" cy="2448208"/>
            <a:chOff x="1189037" y="4030662"/>
            <a:chExt cx="9753600" cy="2448208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34BE8151-EF2A-E344-AC6F-958C25BAF1C0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244820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953A1EC-CE11-174F-9701-CC0F71C27950}"/>
                </a:ext>
              </a:extLst>
            </p:cNvPr>
            <p:cNvSpPr txBox="1"/>
            <p:nvPr/>
          </p:nvSpPr>
          <p:spPr>
            <a:xfrm>
              <a:off x="1402946" y="4691535"/>
              <a:ext cx="9325781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/&lt;(\w+)(.*?)&gt;([^&lt;]+)&lt;\/\1&gt;/g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373043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后向引用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7AF2E7-2A31-DE4A-A8DA-0F23B63DB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131" y="4270378"/>
            <a:ext cx="20946320" cy="541918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EC45A47-A48F-CA4E-95DA-F6138128842A}"/>
              </a:ext>
            </a:extLst>
          </p:cNvPr>
          <p:cNvSpPr/>
          <p:nvPr/>
        </p:nvSpPr>
        <p:spPr>
          <a:xfrm>
            <a:off x="1592788" y="10445180"/>
            <a:ext cx="88050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hu-HU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不支持后瞻</a:t>
            </a:r>
            <a:endParaRPr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115490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后向引用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528E6ED6-1C17-D045-8570-EE31C4FD7D55}"/>
              </a:ext>
            </a:extLst>
          </p:cNvPr>
          <p:cNvSpPr/>
          <p:nvPr/>
        </p:nvSpPr>
        <p:spPr bwMode="auto">
          <a:xfrm>
            <a:off x="1077094" y="3719664"/>
            <a:ext cx="20345593" cy="9393961"/>
          </a:xfrm>
          <a:prstGeom prst="roundRect">
            <a:avLst>
              <a:gd name="adj" fmla="val 6282"/>
            </a:avLst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kumimoji="1" lang="zh-CN" alt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BFF843-C3FC-5749-8049-82E3A7891207}"/>
              </a:ext>
            </a:extLst>
          </p:cNvPr>
          <p:cNvSpPr txBox="1"/>
          <p:nvPr/>
        </p:nvSpPr>
        <p:spPr>
          <a:xfrm>
            <a:off x="1562465" y="4103399"/>
            <a:ext cx="19374851" cy="860543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l"/>
            <a:r>
              <a:rPr lang="zh-CN" altLang="en-US" sz="5400" dirty="0">
                <a:solidFill>
                  <a:schemeClr val="bg1"/>
                </a:solidFill>
              </a:rPr>
              <a:t>var str1 = "bedroom";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zh-CN" altLang="en-US" sz="5400" dirty="0">
                <a:solidFill>
                  <a:schemeClr val="bg1"/>
                </a:solidFill>
              </a:rPr>
              <a:t>var str2 = "bedding";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zh-CN" altLang="en-US" sz="5400" dirty="0">
                <a:solidFill>
                  <a:schemeClr val="bg1"/>
                </a:solidFill>
              </a:rPr>
              <a:t>var re</a:t>
            </a:r>
            <a:r>
              <a:rPr lang="en-US" altLang="zh-CN" sz="5400" dirty="0">
                <a:solidFill>
                  <a:schemeClr val="bg1"/>
                </a:solidFill>
              </a:rPr>
              <a:t>g1</a:t>
            </a:r>
            <a:r>
              <a:rPr lang="zh-CN" altLang="en-US" sz="5400" dirty="0">
                <a:solidFill>
                  <a:schemeClr val="bg1"/>
                </a:solidFill>
              </a:rPr>
              <a:t> = /(bed(?=room))   </a:t>
            </a:r>
            <a:r>
              <a:rPr lang="en-US" altLang="zh-CN" sz="5400" dirty="0">
                <a:solidFill>
                  <a:schemeClr val="bg1"/>
                </a:solidFill>
              </a:rPr>
              <a:t>//</a:t>
            </a:r>
            <a:r>
              <a:rPr lang="zh-CN" altLang="en-US" sz="5400" dirty="0">
                <a:solidFill>
                  <a:schemeClr val="bg1"/>
                </a:solidFill>
              </a:rPr>
              <a:t>后面是</a:t>
            </a:r>
            <a:r>
              <a:rPr lang="en-US" altLang="zh-CN" sz="5400" dirty="0">
                <a:solidFill>
                  <a:schemeClr val="bg1"/>
                </a:solidFill>
              </a:rPr>
              <a:t>room</a:t>
            </a:r>
          </a:p>
          <a:p>
            <a:pPr algn="l"/>
            <a:r>
              <a:rPr lang="zh-CN" altLang="en-US" sz="5400" dirty="0">
                <a:solidFill>
                  <a:schemeClr val="bg1"/>
                </a:solidFill>
              </a:rPr>
              <a:t>alert(re</a:t>
            </a:r>
            <a:r>
              <a:rPr lang="en-US" altLang="zh-CN" sz="5400" dirty="0">
                <a:solidFill>
                  <a:schemeClr val="bg1"/>
                </a:solidFill>
              </a:rPr>
              <a:t>g1</a:t>
            </a:r>
            <a:r>
              <a:rPr lang="zh-CN" altLang="en-US" sz="5400" dirty="0">
                <a:solidFill>
                  <a:schemeClr val="bg1"/>
                </a:solidFill>
              </a:rPr>
              <a:t>.test(str1));   //true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zh-CN" altLang="en-US" sz="5400" dirty="0">
                <a:solidFill>
                  <a:schemeClr val="bg1"/>
                </a:solidFill>
              </a:rPr>
              <a:t>alert(RegExp.$1)    //bed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mr-IN" altLang="zh-CN" sz="5400" dirty="0" err="1">
                <a:solidFill>
                  <a:schemeClr val="bg1"/>
                </a:solidFill>
              </a:rPr>
              <a:t>var</a:t>
            </a:r>
            <a:r>
              <a:rPr lang="mr-IN" altLang="zh-CN" sz="5400" dirty="0">
                <a:solidFill>
                  <a:schemeClr val="bg1"/>
                </a:solidFill>
              </a:rPr>
              <a:t> </a:t>
            </a:r>
            <a:r>
              <a:rPr lang="en-US" altLang="zh-CN" sz="5400" dirty="0">
                <a:solidFill>
                  <a:schemeClr val="bg1"/>
                </a:solidFill>
              </a:rPr>
              <a:t>reg2</a:t>
            </a:r>
            <a:r>
              <a:rPr lang="mr-IN" altLang="zh-CN" sz="5400" dirty="0">
                <a:solidFill>
                  <a:schemeClr val="bg1"/>
                </a:solidFill>
              </a:rPr>
              <a:t> = /(</a:t>
            </a:r>
            <a:r>
              <a:rPr lang="mr-IN" altLang="zh-CN" sz="5400" dirty="0" err="1">
                <a:solidFill>
                  <a:schemeClr val="bg1"/>
                </a:solidFill>
              </a:rPr>
              <a:t>bed</a:t>
            </a:r>
            <a:r>
              <a:rPr lang="mr-IN" altLang="zh-CN" sz="5400" dirty="0">
                <a:solidFill>
                  <a:schemeClr val="bg1"/>
                </a:solidFill>
              </a:rPr>
              <a:t>(?!</a:t>
            </a:r>
            <a:r>
              <a:rPr lang="mr-IN" altLang="zh-CN" sz="5400" dirty="0" err="1">
                <a:solidFill>
                  <a:schemeClr val="bg1"/>
                </a:solidFill>
              </a:rPr>
              <a:t>room</a:t>
            </a:r>
            <a:r>
              <a:rPr lang="mr-IN" altLang="zh-CN" sz="5400" dirty="0">
                <a:solidFill>
                  <a:schemeClr val="bg1"/>
                </a:solidFill>
              </a:rPr>
              <a:t>))/  //</a:t>
            </a:r>
            <a:r>
              <a:rPr lang="zh-CN" altLang="mr-IN" sz="5400" dirty="0">
                <a:solidFill>
                  <a:schemeClr val="bg1"/>
                </a:solidFill>
              </a:rPr>
              <a:t>后面不能是</a:t>
            </a:r>
            <a:r>
              <a:rPr lang="mr-IN" altLang="zh-CN" sz="5400" dirty="0" err="1">
                <a:solidFill>
                  <a:schemeClr val="bg1"/>
                </a:solidFill>
              </a:rPr>
              <a:t>room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mr-IN" altLang="zh-CN" sz="5400" dirty="0" err="1">
                <a:solidFill>
                  <a:schemeClr val="bg1"/>
                </a:solidFill>
              </a:rPr>
              <a:t>alert</a:t>
            </a:r>
            <a:r>
              <a:rPr lang="mr-IN" altLang="zh-CN" sz="5400" dirty="0">
                <a:solidFill>
                  <a:schemeClr val="bg1"/>
                </a:solidFill>
              </a:rPr>
              <a:t>(</a:t>
            </a:r>
            <a:r>
              <a:rPr lang="en-US" altLang="zh-CN" sz="5400" dirty="0">
                <a:solidFill>
                  <a:schemeClr val="bg1"/>
                </a:solidFill>
              </a:rPr>
              <a:t>reg2</a:t>
            </a:r>
            <a:r>
              <a:rPr lang="mr-IN" altLang="zh-CN" sz="5400" dirty="0">
                <a:solidFill>
                  <a:schemeClr val="bg1"/>
                </a:solidFill>
              </a:rPr>
              <a:t>.</a:t>
            </a:r>
            <a:r>
              <a:rPr lang="mr-IN" altLang="zh-CN" sz="5400" dirty="0" err="1">
                <a:solidFill>
                  <a:schemeClr val="bg1"/>
                </a:solidFill>
              </a:rPr>
              <a:t>test</a:t>
            </a:r>
            <a:r>
              <a:rPr lang="mr-IN" altLang="zh-CN" sz="5400" dirty="0">
                <a:solidFill>
                  <a:schemeClr val="bg1"/>
                </a:solidFill>
              </a:rPr>
              <a:t>(str1))</a:t>
            </a:r>
            <a:r>
              <a:rPr lang="zh-CN" altLang="en-US" sz="5400" dirty="0">
                <a:solidFill>
                  <a:schemeClr val="bg1"/>
                </a:solidFill>
              </a:rPr>
              <a:t>   </a:t>
            </a:r>
            <a:r>
              <a:rPr lang="mr-IN" altLang="zh-CN" sz="5400" dirty="0">
                <a:solidFill>
                  <a:schemeClr val="bg1"/>
                </a:solidFill>
              </a:rPr>
              <a:t>//</a:t>
            </a:r>
            <a:r>
              <a:rPr lang="mr-IN" altLang="zh-CN" sz="5400" dirty="0" err="1">
                <a:solidFill>
                  <a:schemeClr val="bg1"/>
                </a:solidFill>
              </a:rPr>
              <a:t>false</a:t>
            </a:r>
            <a:endParaRPr lang="en-US" altLang="zh-CN" sz="5400" dirty="0">
              <a:solidFill>
                <a:schemeClr val="bg1"/>
              </a:solidFill>
            </a:endParaRPr>
          </a:p>
          <a:p>
            <a:pPr algn="l"/>
            <a:r>
              <a:rPr lang="mr-IN" altLang="zh-CN" sz="5400" dirty="0" err="1">
                <a:solidFill>
                  <a:schemeClr val="bg1"/>
                </a:solidFill>
              </a:rPr>
              <a:t>alert</a:t>
            </a:r>
            <a:r>
              <a:rPr lang="mr-IN" altLang="zh-CN" sz="5400" dirty="0">
                <a:solidFill>
                  <a:schemeClr val="bg1"/>
                </a:solidFill>
              </a:rPr>
              <a:t>(</a:t>
            </a:r>
            <a:r>
              <a:rPr lang="en-US" altLang="zh-CN" sz="5400" dirty="0">
                <a:solidFill>
                  <a:schemeClr val="bg1"/>
                </a:solidFill>
              </a:rPr>
              <a:t>reg2</a:t>
            </a:r>
            <a:r>
              <a:rPr lang="mr-IN" altLang="zh-CN" sz="5400" dirty="0">
                <a:solidFill>
                  <a:schemeClr val="bg1"/>
                </a:solidFill>
              </a:rPr>
              <a:t>.</a:t>
            </a:r>
            <a:r>
              <a:rPr lang="mr-IN" altLang="zh-CN" sz="5400" dirty="0" err="1">
                <a:solidFill>
                  <a:schemeClr val="bg1"/>
                </a:solidFill>
              </a:rPr>
              <a:t>test</a:t>
            </a:r>
            <a:r>
              <a:rPr lang="mr-IN" altLang="zh-CN" sz="5400" dirty="0">
                <a:solidFill>
                  <a:schemeClr val="bg1"/>
                </a:solidFill>
              </a:rPr>
              <a:t>(str2))</a:t>
            </a:r>
            <a:r>
              <a:rPr lang="zh-CN" altLang="en-US" sz="5400" dirty="0">
                <a:solidFill>
                  <a:schemeClr val="bg1"/>
                </a:solidFill>
              </a:rPr>
              <a:t>   </a:t>
            </a:r>
            <a:r>
              <a:rPr lang="mr-IN" altLang="zh-CN" sz="5400" dirty="0">
                <a:solidFill>
                  <a:schemeClr val="bg1"/>
                </a:solidFill>
              </a:rPr>
              <a:t>//</a:t>
            </a:r>
            <a:r>
              <a:rPr lang="mr-IN" altLang="zh-CN" sz="5400" dirty="0" err="1">
                <a:solidFill>
                  <a:schemeClr val="bg1"/>
                </a:solidFill>
              </a:rPr>
              <a:t>true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91336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零宽断言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DD15A2-5D74-7449-9511-E02EEED8662D}"/>
              </a:ext>
            </a:extLst>
          </p:cNvPr>
          <p:cNvSpPr txBox="1"/>
          <p:nvPr/>
        </p:nvSpPr>
        <p:spPr>
          <a:xfrm>
            <a:off x="2284121" y="4626505"/>
            <a:ext cx="12326131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给金额加逗号，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1234567890.34</a:t>
            </a:r>
          </a:p>
        </p:txBody>
      </p:sp>
      <p:grpSp>
        <p:nvGrpSpPr>
          <p:cNvPr id="7" name="组 7">
            <a:extLst>
              <a:ext uri="{FF2B5EF4-FFF2-40B4-BE49-F238E27FC236}">
                <a16:creationId xmlns:a16="http://schemas.microsoft.com/office/drawing/2014/main" id="{95E57A8A-3D91-FE4A-A206-CE0546DDCC26}"/>
              </a:ext>
            </a:extLst>
          </p:cNvPr>
          <p:cNvGrpSpPr/>
          <p:nvPr/>
        </p:nvGrpSpPr>
        <p:grpSpPr>
          <a:xfrm>
            <a:off x="2284121" y="6658676"/>
            <a:ext cx="20442064" cy="3622748"/>
            <a:chOff x="1189037" y="4030662"/>
            <a:chExt cx="9753600" cy="3622748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6B3C6973-7A08-A145-9CBE-CB2D8EE87460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362274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97C8C155-F559-4043-9850-2E08B86AEFE0}"/>
                </a:ext>
              </a:extLst>
            </p:cNvPr>
            <p:cNvSpPr txBox="1"/>
            <p:nvPr/>
          </p:nvSpPr>
          <p:spPr>
            <a:xfrm>
              <a:off x="1402946" y="4761339"/>
              <a:ext cx="9325781" cy="2034403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let a = 1234567890.34; </a:t>
              </a:r>
            </a:p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let b = String(a).replace(/(\d)(?=(\d{3})+\.)/g, '$1,');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555298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零宽断言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9B35B1A-BD68-8D43-9549-1BAA6274CCD2}"/>
              </a:ext>
            </a:extLst>
          </p:cNvPr>
          <p:cNvSpPr txBox="1"/>
          <p:nvPr/>
        </p:nvSpPr>
        <p:spPr>
          <a:xfrm>
            <a:off x="6253389" y="1502921"/>
            <a:ext cx="13540967" cy="868237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Hiragino Sans GB W3" charset="-122"/>
              </a:rPr>
              <a:t>模版解析</a:t>
            </a:r>
            <a:endParaRPr kumimoji="1" lang="en-US" altLang="zh-CN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{{#if 3&gt;2}} 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{{#if 5&gt;0}} 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沉默有时念想有时</a:t>
            </a:r>
            <a:r>
              <a:rPr lang="zh-CN" altLang="da-DK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 </a:t>
            </a:r>
            <a:br>
              <a:rPr lang="zh-CN" altLang="da-DK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{{#</a:t>
            </a:r>
            <a:r>
              <a:rPr lang="da-DK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else</a:t>
            </a: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}} 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谁诀别相思成疾莫问天涯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{{/if}} 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{{#</a:t>
            </a:r>
            <a:r>
              <a:rPr lang="da-DK" altLang="zh-CN" sz="6000" b="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else</a:t>
            </a: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}} </a:t>
            </a:r>
            <a:b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也莫问归期</a:t>
            </a:r>
            <a:br>
              <a:rPr lang="zh-CN" altLang="da-DK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da-DK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{{/if}}</a:t>
            </a:r>
          </a:p>
        </p:txBody>
      </p:sp>
      <p:grpSp>
        <p:nvGrpSpPr>
          <p:cNvPr id="12" name="组 7">
            <a:extLst>
              <a:ext uri="{FF2B5EF4-FFF2-40B4-BE49-F238E27FC236}">
                <a16:creationId xmlns:a16="http://schemas.microsoft.com/office/drawing/2014/main" id="{6A2C2E04-5971-3E44-8063-CE26374BDCEA}"/>
              </a:ext>
            </a:extLst>
          </p:cNvPr>
          <p:cNvGrpSpPr/>
          <p:nvPr/>
        </p:nvGrpSpPr>
        <p:grpSpPr>
          <a:xfrm>
            <a:off x="1813924" y="10461312"/>
            <a:ext cx="20442064" cy="2448208"/>
            <a:chOff x="1189037" y="4030662"/>
            <a:chExt cx="9753600" cy="2448208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C8570CB8-008C-694A-A8F9-149D2CD2F452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244820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D3A5FE8-10D9-764A-894C-6BB11E3F4776}"/>
                </a:ext>
              </a:extLst>
            </p:cNvPr>
            <p:cNvSpPr txBox="1"/>
            <p:nvPr/>
          </p:nvSpPr>
          <p:spPr>
            <a:xfrm>
              <a:off x="1402946" y="4761339"/>
              <a:ext cx="9325781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/{{#if\s+([^}])}}((?!{{#if).)?{{\/if}}/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881551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平衡组</a:t>
            </a:r>
          </a:p>
        </p:txBody>
      </p:sp>
      <p:grpSp>
        <p:nvGrpSpPr>
          <p:cNvPr id="12" name="组 7">
            <a:extLst>
              <a:ext uri="{FF2B5EF4-FFF2-40B4-BE49-F238E27FC236}">
                <a16:creationId xmlns:a16="http://schemas.microsoft.com/office/drawing/2014/main" id="{6A2C2E04-5971-3E44-8063-CE26374BDCEA}"/>
              </a:ext>
            </a:extLst>
          </p:cNvPr>
          <p:cNvGrpSpPr/>
          <p:nvPr/>
        </p:nvGrpSpPr>
        <p:grpSpPr>
          <a:xfrm>
            <a:off x="1813924" y="10461312"/>
            <a:ext cx="20442064" cy="2448208"/>
            <a:chOff x="1189037" y="4030662"/>
            <a:chExt cx="9753600" cy="2448208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C8570CB8-008C-694A-A8F9-149D2CD2F452}"/>
                </a:ext>
              </a:extLst>
            </p:cNvPr>
            <p:cNvSpPr/>
            <p:nvPr/>
          </p:nvSpPr>
          <p:spPr bwMode="auto">
            <a:xfrm>
              <a:off x="1189037" y="4030662"/>
              <a:ext cx="9753600" cy="2448208"/>
            </a:xfrm>
            <a:prstGeom prst="roundRect">
              <a:avLst>
                <a:gd name="adj" fmla="val 6282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D3A5FE8-10D9-764A-894C-6BB11E3F4776}"/>
                </a:ext>
              </a:extLst>
            </p:cNvPr>
            <p:cNvSpPr txBox="1"/>
            <p:nvPr/>
          </p:nvSpPr>
          <p:spPr>
            <a:xfrm>
              <a:off x="1402946" y="4761339"/>
              <a:ext cx="9325781" cy="1126462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l">
                <a:lnSpc>
                  <a:spcPct val="90000"/>
                </a:lnSpc>
                <a:spcAft>
                  <a:spcPts val="600"/>
                </a:spcAft>
              </a:pPr>
              <a:r>
                <a:rPr lang="en-US" altLang="zh-CN" sz="6000" dirty="0">
                  <a:solidFill>
                    <a:schemeClr val="bg1"/>
                  </a:solidFill>
                </a:rPr>
                <a:t>/{{#if\s+([^}])}}((?!{{#if).)?{{\/if}}/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83B20A74-B544-0F4C-A33F-E8C4160B0F0E}"/>
              </a:ext>
            </a:extLst>
          </p:cNvPr>
          <p:cNvSpPr/>
          <p:nvPr/>
        </p:nvSpPr>
        <p:spPr>
          <a:xfrm>
            <a:off x="1356731" y="3826401"/>
            <a:ext cx="21670537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平衡组用于匹配左右两边开始，结束符号相等数量的内容</a:t>
            </a:r>
            <a:b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</a:b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例如，对于字符串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"xx &lt;aa &lt;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bbb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&gt; &lt;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bbb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&gt; aa&gt; </a:t>
            </a:r>
            <a:r>
              <a:rPr kumimoji="1" lang="en-US" altLang="zh-CN" sz="6000" dirty="0" err="1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yy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&gt;" 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左右两边的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 &gt; </a:t>
            </a:r>
          </a:p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是不等的，如果简单的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&lt;.+&gt;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匹配到的是最外层的开始括号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&lt;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与结束括号</a:t>
            </a:r>
            <a:r>
              <a:rPr kumimoji="1"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&gt;</a:t>
            </a: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之间的内容，但是开始和封闭的括号数量不一致。如果你希望匹配到</a:t>
            </a:r>
            <a:endParaRPr kumimoji="1" lang="en-US" altLang="zh-CN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的是左右括号正常结束的字符串，那么就需要用到平衡组了。</a:t>
            </a:r>
          </a:p>
        </p:txBody>
      </p:sp>
    </p:spTree>
    <p:extLst>
      <p:ext uri="{BB962C8B-B14F-4D97-AF65-F5344CB8AC3E}">
        <p14:creationId xmlns:p14="http://schemas.microsoft.com/office/powerpoint/2010/main" val="295044211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7AD93-C9A0-3E46-A932-382C5F3D6759}"/>
              </a:ext>
            </a:extLst>
          </p:cNvPr>
          <p:cNvSpPr txBox="1"/>
          <p:nvPr/>
        </p:nvSpPr>
        <p:spPr>
          <a:xfrm>
            <a:off x="672792" y="1045721"/>
            <a:ext cx="9385608" cy="914400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平衡组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C72F3D4-FBB8-0044-8A41-6D87F03D486A}"/>
              </a:ext>
            </a:extLst>
          </p:cNvPr>
          <p:cNvSpPr/>
          <p:nvPr/>
        </p:nvSpPr>
        <p:spPr>
          <a:xfrm>
            <a:off x="2477566" y="2319176"/>
            <a:ext cx="170514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匹配嵌套的</a:t>
            </a:r>
            <a:r>
              <a:rPr lang="en-US" altLang="zh-CN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div</a:t>
            </a:r>
            <a:r>
              <a:rPr lang="zh-CN" altLang="en-US" sz="60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标签</a:t>
            </a:r>
            <a:endParaRPr kumimoji="1" lang="zh-CN" altLang="en-US" sz="6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689066C-DF03-F84C-9E7D-52B971FF6F4F}"/>
              </a:ext>
            </a:extLst>
          </p:cNvPr>
          <p:cNvSpPr/>
          <p:nvPr/>
        </p:nvSpPr>
        <p:spPr>
          <a:xfrm>
            <a:off x="2477566" y="5826582"/>
            <a:ext cx="11453746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&lt;                                 #</a:t>
            </a:r>
            <a:r>
              <a:rPr lang="zh-CN" altLang="en-US" sz="3600" dirty="0">
                <a:solidFill>
                  <a:schemeClr val="bg1"/>
                </a:solidFill>
              </a:rPr>
              <a:t>最外层的左括号 </a:t>
            </a:r>
            <a:endParaRPr lang="en-US" altLang="zh-CN" sz="3600" dirty="0">
              <a:solidFill>
                <a:schemeClr val="bg1"/>
              </a:solidFill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[^&lt;&gt;]* </a:t>
            </a:r>
            <a:r>
              <a:rPr lang="zh-CN" altLang="en-US" sz="3600" dirty="0">
                <a:solidFill>
                  <a:schemeClr val="bg1"/>
                </a:solidFill>
              </a:rPr>
              <a:t>                    </a:t>
            </a:r>
            <a:r>
              <a:rPr lang="en-US" altLang="zh-CN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 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最外层的左括号后面的不是括号的内容 </a:t>
            </a:r>
            <a:endParaRPr lang="en-US" altLang="zh-CN" sz="3600" dirty="0">
              <a:solidFill>
                <a:schemeClr val="bg1"/>
              </a:solidFill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( ( (?‘Open’&lt;) </a:t>
            </a:r>
            <a:r>
              <a:rPr lang="zh-CN" altLang="en-US" sz="3600" dirty="0">
                <a:solidFill>
                  <a:schemeClr val="bg1"/>
                </a:solidFill>
              </a:rPr>
              <a:t>        </a:t>
            </a:r>
            <a:r>
              <a:rPr lang="en-US" altLang="zh-CN" sz="3600" dirty="0">
                <a:solidFill>
                  <a:schemeClr val="bg1"/>
                </a:solidFill>
              </a:rPr>
              <a:t>  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碰到了左括号，在黑板上写一个</a:t>
            </a:r>
            <a:r>
              <a:rPr lang="en-US" altLang="zh-CN" sz="3600" dirty="0">
                <a:solidFill>
                  <a:schemeClr val="bg1"/>
                </a:solidFill>
              </a:rPr>
              <a:t>"Open" </a:t>
            </a: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[^&lt;&gt;]* </a:t>
            </a:r>
            <a:r>
              <a:rPr lang="zh-CN" altLang="en-US" sz="3600" dirty="0">
                <a:solidFill>
                  <a:schemeClr val="bg1"/>
                </a:solidFill>
              </a:rPr>
              <a:t>                   </a:t>
            </a:r>
            <a:r>
              <a:rPr lang="en-US" altLang="zh-CN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匹配左括号后面的不是括号的内容 </a:t>
            </a:r>
            <a:endParaRPr lang="en-US" altLang="zh-CN" sz="3600" dirty="0">
              <a:solidFill>
                <a:schemeClr val="bg1"/>
              </a:solidFill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)+ ( (?‘-Open’&gt;)</a:t>
            </a:r>
            <a:r>
              <a:rPr lang="zh-CN" altLang="en-US" sz="3600" dirty="0">
                <a:solidFill>
                  <a:schemeClr val="bg1"/>
                </a:solidFill>
              </a:rPr>
              <a:t>      </a:t>
            </a:r>
            <a:r>
              <a:rPr lang="en-US" altLang="zh-CN" sz="3600" dirty="0">
                <a:solidFill>
                  <a:schemeClr val="bg1"/>
                </a:solidFill>
              </a:rPr>
              <a:t>  #</a:t>
            </a:r>
            <a:r>
              <a:rPr lang="zh-CN" altLang="en-US" sz="3600" dirty="0">
                <a:solidFill>
                  <a:schemeClr val="bg1"/>
                </a:solidFill>
              </a:rPr>
              <a:t>碰到了右括号，擦掉一个</a:t>
            </a:r>
            <a:r>
              <a:rPr lang="en-US" altLang="zh-CN" sz="3600" dirty="0">
                <a:solidFill>
                  <a:schemeClr val="bg1"/>
                </a:solidFill>
              </a:rPr>
              <a:t>"Open" </a:t>
            </a: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[^&lt;&gt;]* </a:t>
            </a:r>
            <a:r>
              <a:rPr lang="zh-CN" altLang="en-US" sz="3600" dirty="0">
                <a:solidFill>
                  <a:schemeClr val="bg1"/>
                </a:solidFill>
              </a:rPr>
              <a:t>                     </a:t>
            </a:r>
            <a:r>
              <a:rPr lang="en-US" altLang="zh-CN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匹配右括号后面不是括号的内容 </a:t>
            </a:r>
            <a:endParaRPr lang="en-US" altLang="zh-CN" sz="3600" dirty="0">
              <a:solidFill>
                <a:schemeClr val="bg1"/>
              </a:solidFill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)+ )* (?(Open)(?!)) </a:t>
            </a:r>
            <a:r>
              <a:rPr lang="zh-CN" altLang="en-US" sz="3600" dirty="0">
                <a:solidFill>
                  <a:schemeClr val="bg1"/>
                </a:solidFill>
              </a:rPr>
              <a:t> 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在遇到最外层的右括号前面，判断黑板上还有没有没擦掉的</a:t>
            </a:r>
            <a:r>
              <a:rPr lang="en-US" altLang="zh-CN" sz="3600" dirty="0">
                <a:solidFill>
                  <a:schemeClr val="bg1"/>
                </a:solidFill>
              </a:rPr>
              <a:t>"Open"</a:t>
            </a:r>
            <a:r>
              <a:rPr lang="zh-CN" altLang="en-US" sz="3600" dirty="0">
                <a:solidFill>
                  <a:schemeClr val="bg1"/>
                </a:solidFill>
              </a:rPr>
              <a:t>；如果还有，则匹配失败 </a:t>
            </a:r>
            <a:endParaRPr lang="en-US" altLang="zh-CN" sz="3600" dirty="0">
              <a:solidFill>
                <a:schemeClr val="bg1"/>
              </a:solidFill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</a:rPr>
              <a:t>&gt; </a:t>
            </a:r>
            <a:r>
              <a:rPr lang="zh-CN" altLang="en-US" sz="3600" dirty="0">
                <a:solidFill>
                  <a:schemeClr val="bg1"/>
                </a:solidFill>
              </a:rPr>
              <a:t>                              </a:t>
            </a:r>
            <a:r>
              <a:rPr lang="en-US" altLang="zh-CN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#</a:t>
            </a:r>
            <a:r>
              <a:rPr lang="zh-CN" altLang="en-US" sz="3600" dirty="0">
                <a:solidFill>
                  <a:schemeClr val="bg1"/>
                </a:solidFill>
              </a:rPr>
              <a:t>最外层的右括号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0F2E7E2-41E5-3E49-BE3F-4C0547056EA8}"/>
              </a:ext>
            </a:extLst>
          </p:cNvPr>
          <p:cNvSpPr/>
          <p:nvPr/>
        </p:nvSpPr>
        <p:spPr bwMode="auto">
          <a:xfrm>
            <a:off x="2477566" y="3300530"/>
            <a:ext cx="20442064" cy="2448208"/>
          </a:xfrm>
          <a:prstGeom prst="roundRect">
            <a:avLst>
              <a:gd name="adj" fmla="val 6282"/>
            </a:avLst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kumimoji="1" lang="zh-CN" alt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C85113-FA63-484D-A734-ADA4EB9D9B9A}"/>
              </a:ext>
            </a:extLst>
          </p:cNvPr>
          <p:cNvSpPr txBox="1"/>
          <p:nvPr/>
        </p:nvSpPr>
        <p:spPr>
          <a:xfrm>
            <a:off x="2925888" y="3545904"/>
            <a:ext cx="19545420" cy="195745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altLang="zh-CN" sz="6000" dirty="0">
                <a:solidFill>
                  <a:schemeClr val="bg1"/>
                </a:solidFill>
              </a:rPr>
              <a:t>&lt;div[^&gt;]*&gt;[^&lt;&gt;]*(((?'Open'&lt;div[^&gt;]*&gt;)[^&lt;&gt;]*)+((?'-Open'&lt;/div&gt;)[^&lt;&gt;]*)+)*(?(Open)(?!))&lt;/div&gt;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982F720-C56D-2C41-8A3D-5200CD516828}"/>
              </a:ext>
            </a:extLst>
          </p:cNvPr>
          <p:cNvSpPr/>
          <p:nvPr/>
        </p:nvSpPr>
        <p:spPr>
          <a:xfrm>
            <a:off x="14833007" y="8458071"/>
            <a:ext cx="88050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hu-HU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不支持</a:t>
            </a: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平衡组</a:t>
            </a:r>
          </a:p>
        </p:txBody>
      </p:sp>
    </p:spTree>
    <p:extLst>
      <p:ext uri="{BB962C8B-B14F-4D97-AF65-F5344CB8AC3E}">
        <p14:creationId xmlns:p14="http://schemas.microsoft.com/office/powerpoint/2010/main" val="198721495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625AEE65-BED4-DB4E-AB12-D5B26E1839D6}"/>
              </a:ext>
            </a:extLst>
          </p:cNvPr>
          <p:cNvSpPr txBox="1"/>
          <p:nvPr/>
        </p:nvSpPr>
        <p:spPr>
          <a:xfrm>
            <a:off x="3240372" y="7044673"/>
            <a:ext cx="16416995" cy="11264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CN" altLang="en-US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编程计算四则运算的值  如：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f(</a:t>
            </a:r>
            <a:r>
              <a:rPr lang="mr-I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5+(4/(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mr-I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+1))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)=</a:t>
            </a:r>
            <a:r>
              <a:rPr lang="mr-IN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r>
              <a:rPr lang="en-US" altLang="zh-CN" sz="60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5.4</a:t>
            </a:r>
            <a:endParaRPr kumimoji="1" lang="zh-CN" altLang="en-US" sz="60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iragino Sans GB W3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E8CBB28-BE14-2040-A854-40A36FC511ED}"/>
              </a:ext>
            </a:extLst>
          </p:cNvPr>
          <p:cNvGrpSpPr/>
          <p:nvPr/>
        </p:nvGrpSpPr>
        <p:grpSpPr>
          <a:xfrm>
            <a:off x="7663232" y="2598547"/>
            <a:ext cx="7571260" cy="2946319"/>
            <a:chOff x="5394911" y="6811938"/>
            <a:chExt cx="7571260" cy="2946319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77F53470-CC48-4443-A143-EE6DAB114366}"/>
                </a:ext>
              </a:extLst>
            </p:cNvPr>
            <p:cNvGrpSpPr/>
            <p:nvPr/>
          </p:nvGrpSpPr>
          <p:grpSpPr>
            <a:xfrm>
              <a:off x="6619333" y="7411386"/>
              <a:ext cx="5557333" cy="1905000"/>
              <a:chOff x="5941940" y="7299941"/>
              <a:chExt cx="5557333" cy="1905000"/>
            </a:xfrm>
          </p:grpSpPr>
          <p:pic>
            <p:nvPicPr>
              <p:cNvPr id="17" name="图形 16">
                <a:extLst>
                  <a:ext uri="{FF2B5EF4-FFF2-40B4-BE49-F238E27FC236}">
                    <a16:creationId xmlns:a16="http://schemas.microsoft.com/office/drawing/2014/main" id="{A76D71D2-08B9-9646-BE09-587A7850F9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41940" y="7299941"/>
                <a:ext cx="1905000" cy="1905000"/>
              </a:xfrm>
              <a:prstGeom prst="rect">
                <a:avLst/>
              </a:prstGeom>
            </p:spPr>
          </p:pic>
          <p:sp>
            <p:nvSpPr>
              <p:cNvPr id="18" name="圆角矩形 17">
                <a:extLst>
                  <a:ext uri="{FF2B5EF4-FFF2-40B4-BE49-F238E27FC236}">
                    <a16:creationId xmlns:a16="http://schemas.microsoft.com/office/drawing/2014/main" id="{9B4A8050-3E1E-8546-AEEE-449BE0575D41}"/>
                  </a:ext>
                </a:extLst>
              </p:cNvPr>
              <p:cNvSpPr/>
              <p:nvPr/>
            </p:nvSpPr>
            <p:spPr>
              <a:xfrm>
                <a:off x="8301455" y="7511195"/>
                <a:ext cx="3197818" cy="1482491"/>
              </a:xfrm>
              <a:prstGeom prst="roundRect">
                <a:avLst>
                  <a:gd name="adj" fmla="val 9271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zh-CN" altLang="en-US" sz="9600" dirty="0">
                    <a:solidFill>
                      <a:schemeClr val="bg1"/>
                    </a:solidFill>
                  </a:rPr>
                  <a:t>作业</a:t>
                </a:r>
              </a:p>
            </p:txBody>
          </p:sp>
        </p:grpSp>
        <p:sp>
          <p:nvSpPr>
            <p:cNvPr id="16" name="梯形 15">
              <a:extLst>
                <a:ext uri="{FF2B5EF4-FFF2-40B4-BE49-F238E27FC236}">
                  <a16:creationId xmlns:a16="http://schemas.microsoft.com/office/drawing/2014/main" id="{D14E7C06-B91A-204C-A791-AA4DEA24B3EE}"/>
                </a:ext>
              </a:extLst>
            </p:cNvPr>
            <p:cNvSpPr/>
            <p:nvPr/>
          </p:nvSpPr>
          <p:spPr>
            <a:xfrm>
              <a:off x="5394911" y="6811938"/>
              <a:ext cx="7571260" cy="2946319"/>
            </a:xfrm>
            <a:prstGeom prst="trapezoid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505773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A8279-AD58-B44C-898F-6A837CAC8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E41055-3EB6-A242-9C40-54F9E1E200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训练营ppt模版-5.jpg" descr="训练营ppt模版-5.jpg">
            <a:extLst>
              <a:ext uri="{FF2B5EF4-FFF2-40B4-BE49-F238E27FC236}">
                <a16:creationId xmlns:a16="http://schemas.microsoft.com/office/drawing/2014/main" id="{6D59A9FB-49FE-7D41-936B-A334AF052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3E730BA-AEA9-934E-9DAB-4280A14EDF68}"/>
              </a:ext>
            </a:extLst>
          </p:cNvPr>
          <p:cNvSpPr txBox="1"/>
          <p:nvPr/>
        </p:nvSpPr>
        <p:spPr>
          <a:xfrm>
            <a:off x="5110617" y="5224806"/>
            <a:ext cx="13864922" cy="2574235"/>
          </a:xfrm>
          <a:prstGeom prst="rect">
            <a:avLst/>
          </a:prstGeom>
          <a:noFill/>
          <a:ln w="285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0" tIns="50800" rIns="50800" bIns="50800" numCol="1" spcCol="38100" rtlCol="0" anchor="ctr">
            <a:noAutofit/>
          </a:bodyPr>
          <a:lstStyle/>
          <a:p>
            <a:r>
              <a:rPr kumimoji="1" lang="zh-CN" altLang="en-US" sz="88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七、</a:t>
            </a:r>
            <a:r>
              <a:rPr kumimoji="1" lang="zh-CN" altLang="en-US" sz="96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数据结构与算法基础</a:t>
            </a:r>
          </a:p>
        </p:txBody>
      </p:sp>
    </p:spTree>
    <p:extLst>
      <p:ext uri="{BB962C8B-B14F-4D97-AF65-F5344CB8AC3E}">
        <p14:creationId xmlns:p14="http://schemas.microsoft.com/office/powerpoint/2010/main" val="1473426908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50800" cap="flat">
          <a:solidFill>
            <a:srgbClr val="FF6C6E"/>
          </a:solidFill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Autofit/>
      </a:bodyPr>
      <a:lstStyle>
        <a:defPPr algn="l">
          <a:defRPr sz="6000" b="0" dirty="0" err="1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  <a:sym typeface="Helvetica Neue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FF6C6E"/>
          </a:solidFill>
          <a:prstDash val="solid"/>
          <a:miter lim="400000"/>
          <a:tailEnd type="triangle"/>
        </a:ln>
        <a:effectLst/>
        <a:sp3d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8575" cap="flat">
          <a:noFill/>
          <a:miter lim="400000"/>
        </a:ln>
        <a:effectLst/>
        <a:sp3d/>
      </a:spPr>
      <a:bodyPr rot="0" spcFirstLastPara="1" vertOverflow="overflow" horzOverflow="overflow" vert="horz" wrap="square" lIns="50400" tIns="50800" rIns="50800" bIns="50800" numCol="1" spcCol="38100" rtlCol="0" anchor="ctr">
        <a:noAutofit/>
      </a:bodyPr>
      <a:lstStyle>
        <a:defPPr algn="l">
          <a:defRPr kumimoji="1" sz="2800" b="0" dirty="0" smtClean="0">
            <a:solidFill>
              <a:schemeClr val="tx1"/>
            </a:solidFill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模板" id="{6A2E8E20-CBA2-1E4F-9A2C-A085AB2A78C4}" vid="{FD546A65-7565-9844-B3EA-D2C5A1C214A7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17156</TotalTime>
  <Words>4430</Words>
  <Application>Microsoft Macintosh PowerPoint</Application>
  <PresentationFormat>自定义</PresentationFormat>
  <Paragraphs>947</Paragraphs>
  <Slides>102</Slides>
  <Notes>94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102</vt:i4>
      </vt:variant>
    </vt:vector>
  </HeadingPairs>
  <TitlesOfParts>
    <vt:vector size="113" baseType="lpstr">
      <vt:lpstr>Microsoft YaHei</vt:lpstr>
      <vt:lpstr>Alibaba PuHuiTi R</vt:lpstr>
      <vt:lpstr>Hiragino Sans GB W3</vt:lpstr>
      <vt:lpstr>PingFang SC</vt:lpstr>
      <vt:lpstr>Arial</vt:lpstr>
      <vt:lpstr>Helvetica</vt:lpstr>
      <vt:lpstr>Helvetica Light</vt:lpstr>
      <vt:lpstr>Helvetica Neue</vt:lpstr>
      <vt:lpstr>Helvetica Neue Medium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韩 楠</dc:creator>
  <cp:lastModifiedBy>Xi Lin</cp:lastModifiedBy>
  <cp:revision>1691</cp:revision>
  <cp:lastPrinted>2019-10-08T09:23:57Z</cp:lastPrinted>
  <dcterms:created xsi:type="dcterms:W3CDTF">2021-05-18T10:48:55Z</dcterms:created>
  <dcterms:modified xsi:type="dcterms:W3CDTF">2021-07-10T10:50:06Z</dcterms:modified>
</cp:coreProperties>
</file>

<file path=docProps/thumbnail.jpeg>
</file>